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26"/>
  </p:notesMasterIdLst>
  <p:sldIdLst>
    <p:sldId id="256" r:id="rId2"/>
    <p:sldId id="267" r:id="rId3"/>
    <p:sldId id="282" r:id="rId4"/>
    <p:sldId id="258" r:id="rId5"/>
    <p:sldId id="260" r:id="rId6"/>
    <p:sldId id="261" r:id="rId7"/>
    <p:sldId id="283" r:id="rId8"/>
    <p:sldId id="264" r:id="rId9"/>
    <p:sldId id="268" r:id="rId10"/>
    <p:sldId id="259" r:id="rId11"/>
    <p:sldId id="265" r:id="rId12"/>
    <p:sldId id="271" r:id="rId13"/>
    <p:sldId id="266" r:id="rId14"/>
    <p:sldId id="269" r:id="rId15"/>
    <p:sldId id="284" r:id="rId16"/>
    <p:sldId id="273" r:id="rId17"/>
    <p:sldId id="270" r:id="rId18"/>
    <p:sldId id="274" r:id="rId19"/>
    <p:sldId id="277" r:id="rId20"/>
    <p:sldId id="278" r:id="rId21"/>
    <p:sldId id="279" r:id="rId22"/>
    <p:sldId id="280" r:id="rId23"/>
    <p:sldId id="281" r:id="rId24"/>
    <p:sldId id="285"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35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2" d="100"/>
          <a:sy n="72" d="100"/>
        </p:scale>
        <p:origin x="135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9E63DA-3CDC-4C65-B05E-A4245AC49788}" type="datetimeFigureOut">
              <a:rPr lang="en-GB" smtClean="0"/>
              <a:t>24/11/2024</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981EE4-391E-4530-9262-C414F69D0B7E}" type="slidenum">
              <a:rPr lang="en-GB" smtClean="0"/>
              <a:t>‹#›</a:t>
            </a:fld>
            <a:endParaRPr lang="en-GB"/>
          </a:p>
        </p:txBody>
      </p:sp>
    </p:spTree>
    <p:extLst>
      <p:ext uri="{BB962C8B-B14F-4D97-AF65-F5344CB8AC3E}">
        <p14:creationId xmlns:p14="http://schemas.microsoft.com/office/powerpoint/2010/main" val="1308406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8091" y="3085765"/>
            <a:ext cx="8240108"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nchor="b">
            <a:normAutofit/>
          </a:bodyPr>
          <a:lstStyle>
            <a:lvl1pPr>
              <a:defRPr sz="36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AE888684-4483-4AD2-9417-E41AC206AECB}" type="datetime1">
              <a:rPr lang="en-US" smtClean="0"/>
              <a:t>11/24/2024</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53667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9035908-546E-44A6-8BF1-314E2DDA0039}" type="datetime1">
              <a:rPr lang="en-US" smtClean="0"/>
              <a:t>11/24/2024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12496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745255" y="5956136"/>
            <a:ext cx="947672" cy="365125"/>
          </a:xfrm>
        </p:spPr>
        <p:txBody>
          <a:bodyPr/>
          <a:lstStyle>
            <a:lvl1pPr>
              <a:defRPr>
                <a:solidFill>
                  <a:schemeClr val="accent1">
                    <a:lumMod val="75000"/>
                    <a:lumOff val="25000"/>
                  </a:schemeClr>
                </a:solidFill>
              </a:defRPr>
            </a:lvl1pPr>
          </a:lstStyle>
          <a:p>
            <a:fld id="{0B12B0A0-9E73-40FD-8006-D5F2490E9EEF}" type="datetime1">
              <a:rPr lang="en-US" smtClean="0"/>
              <a:t>11/24/2024</a:t>
            </a:fld>
            <a:endParaRPr lang="en-US" dirty="0"/>
          </a:p>
        </p:txBody>
      </p:sp>
      <p:sp>
        <p:nvSpPr>
          <p:cNvPr id="5" name="Footer Placeholder 4"/>
          <p:cNvSpPr>
            <a:spLocks noGrp="1"/>
          </p:cNvSpPr>
          <p:nvPr>
            <p:ph type="ftr" sz="quarter" idx="11"/>
          </p:nvPr>
        </p:nvSpPr>
        <p:spPr>
          <a:xfrm>
            <a:off x="581192" y="5951810"/>
            <a:ext cx="5922209" cy="365125"/>
          </a:xfrm>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39234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81192" y="2228003"/>
            <a:ext cx="7989752" cy="363079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BC86786-E339-4AE6-8E55-81180AEDC88A}" type="datetime1">
              <a:rPr lang="en-US" smtClean="0"/>
              <a:t>11/24/2024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74031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DB222DBE-908B-4663-96AC-91D36302D813}" type="datetime1">
              <a:rPr lang="en-US" smtClean="0"/>
              <a:t>11/24/2024</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90232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9E85380-C282-49E9-8BAA-27245773FAD9}" type="datetime1">
              <a:rPr lang="en-US" smtClean="0"/>
              <a:t>11/24/2024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44086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0EF10BE-8281-405C-97BC-980B00AC09FC}" type="datetime1">
              <a:rPr lang="en-US" smtClean="0"/>
              <a:t>11/24/2024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84323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00D8150-9286-490B-BF04-6C69B7B8E44F}" type="datetime1">
              <a:rPr lang="en-US" smtClean="0"/>
              <a:t>11/24/2024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40551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FCBC0C-9EC5-4FAC-A547-D46C868031AE}" type="datetime1">
              <a:rPr lang="en-US" smtClean="0"/>
              <a:t>11/24/2024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76355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A27845E2-C25F-48AB-897C-1C39411FCB5C}" type="datetime1">
              <a:rPr lang="en-US" smtClean="0"/>
              <a:t>11/24/2024</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88352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FABCC4D-66F1-46F7-BB82-F320B3BC0946}" type="datetime1">
              <a:rPr lang="en-US" smtClean="0"/>
              <a:t>11/24/2024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70888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559327" y="5956136"/>
            <a:ext cx="2133600" cy="365125"/>
          </a:xfrm>
          <a:prstGeom prst="rect">
            <a:avLst/>
          </a:prstGeom>
        </p:spPr>
        <p:txBody>
          <a:bodyPr vert="horz" lIns="91440" tIns="45720" rIns="91440" bIns="45720" rtlCol="0" anchor="ctr"/>
          <a:lstStyle>
            <a:lvl1pPr algn="r">
              <a:defRPr sz="900">
                <a:solidFill>
                  <a:schemeClr val="accent2"/>
                </a:solidFill>
              </a:defRPr>
            </a:lvl1pPr>
          </a:lstStyle>
          <a:p>
            <a:fld id="{51D306B4-4EEE-470D-98B8-822C06634190}" type="datetime1">
              <a:rPr lang="en-US" smtClean="0"/>
              <a:t>11/24/2024</a:t>
            </a:fld>
            <a:endParaRPr lang="en-US" dirty="0"/>
          </a:p>
        </p:txBody>
      </p:sp>
      <p:sp>
        <p:nvSpPr>
          <p:cNvPr id="5" name="Footer Placeholder 4"/>
          <p:cNvSpPr>
            <a:spLocks noGrp="1"/>
          </p:cNvSpPr>
          <p:nvPr>
            <p:ph type="ftr" sz="quarter" idx="3"/>
          </p:nvPr>
        </p:nvSpPr>
        <p:spPr>
          <a:xfrm>
            <a:off x="581192" y="5951810"/>
            <a:ext cx="4870585"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7800476" y="5956136"/>
            <a:ext cx="770468"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17761424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xml"/><Relationship Id="rId5" Type="http://schemas.openxmlformats.org/officeDocument/2006/relationships/image" Target="../media/image36.jpeg"/><Relationship Id="rId4" Type="http://schemas.openxmlformats.org/officeDocument/2006/relationships/hyperlink" Target="https://www.linkedin.com/in/mohammed-a-m-safarini-58793a209/overlay/about-this-profile/"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The difference between an automated mobile robot and a robot?"/>
          <p:cNvPicPr>
            <a:picLocks noChangeAspect="1" noChangeArrowheads="1"/>
          </p:cNvPicPr>
          <p:nvPr/>
        </p:nvPicPr>
        <p:blipFill rotWithShape="1">
          <a:blip r:embed="rId2">
            <a:duotone>
              <a:prstClr val="black"/>
              <a:schemeClr val="accent2">
                <a:tint val="45000"/>
                <a:satMod val="400000"/>
              </a:schemeClr>
            </a:duotone>
            <a:extLst>
              <a:ext uri="{28A0092B-C50C-407E-A947-70E740481C1C}">
                <a14:useLocalDpi xmlns:a14="http://schemas.microsoft.com/office/drawing/2010/main" val="0"/>
              </a:ext>
            </a:extLst>
          </a:blip>
          <a:srcRect l="792" t="7063" r="888" b="28136"/>
          <a:stretch/>
        </p:blipFill>
        <p:spPr bwMode="auto">
          <a:xfrm>
            <a:off x="442692" y="2598488"/>
            <a:ext cx="8291147" cy="38346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581192" y="1112520"/>
            <a:ext cx="8140449" cy="1215284"/>
          </a:xfrm>
        </p:spPr>
        <p:txBody>
          <a:bodyPr>
            <a:normAutofit/>
          </a:bodyPr>
          <a:lstStyle/>
          <a:p>
            <a:r>
              <a:rPr lang="fr-FR" b="1" dirty="0">
                <a:solidFill>
                  <a:srgbClr val="0070C0"/>
                </a:solidFill>
              </a:rPr>
              <a:t>Contrôle </a:t>
            </a:r>
            <a:r>
              <a:rPr lang="fr-FR" b="1" dirty="0" smtClean="0">
                <a:solidFill>
                  <a:srgbClr val="0070C0"/>
                </a:solidFill>
              </a:rPr>
              <a:t>Avancé</a:t>
            </a:r>
            <a:r>
              <a:rPr lang="pl-PL" b="1" dirty="0">
                <a:solidFill>
                  <a:srgbClr val="0070C0"/>
                </a:solidFill>
              </a:rPr>
              <a:t/>
            </a:r>
            <a:br>
              <a:rPr lang="pl-PL" b="1" dirty="0">
                <a:solidFill>
                  <a:srgbClr val="0070C0"/>
                </a:solidFill>
              </a:rPr>
            </a:br>
            <a:r>
              <a:rPr lang="fr-FR" b="1" dirty="0" smtClean="0"/>
              <a:t>d’un </a:t>
            </a:r>
            <a:r>
              <a:rPr lang="fr-FR" b="1" dirty="0"/>
              <a:t>Système Non </a:t>
            </a:r>
            <a:r>
              <a:rPr lang="fr-FR" b="1" dirty="0" smtClean="0"/>
              <a:t>Linéaire</a:t>
            </a:r>
            <a:endParaRPr lang="en-GB" b="1" dirty="0"/>
          </a:p>
        </p:txBody>
      </p:sp>
      <p:sp>
        <p:nvSpPr>
          <p:cNvPr id="3" name="Subtitle 2"/>
          <p:cNvSpPr>
            <a:spLocks noGrp="1"/>
          </p:cNvSpPr>
          <p:nvPr>
            <p:ph type="subTitle" idx="1"/>
          </p:nvPr>
        </p:nvSpPr>
        <p:spPr>
          <a:xfrm>
            <a:off x="722455" y="2750234"/>
            <a:ext cx="2554145" cy="1105486"/>
          </a:xfrm>
        </p:spPr>
        <p:txBody>
          <a:bodyPr anchor="t">
            <a:normAutofit/>
          </a:bodyPr>
          <a:lstStyle/>
          <a:p>
            <a:r>
              <a:rPr lang="pl-PL" sz="1400" b="1" i="1" dirty="0" smtClean="0">
                <a:solidFill>
                  <a:schemeClr val="bg1"/>
                </a:solidFill>
              </a:rPr>
              <a:t>Commande</a:t>
            </a:r>
            <a:r>
              <a:rPr lang="fr-FR" sz="1400" b="1" i="1" dirty="0" smtClean="0">
                <a:solidFill>
                  <a:schemeClr val="bg1"/>
                </a:solidFill>
              </a:rPr>
              <a:t> </a:t>
            </a:r>
            <a:r>
              <a:rPr lang="fr-FR" sz="1400" b="1" i="1" dirty="0">
                <a:solidFill>
                  <a:schemeClr val="bg1"/>
                </a:solidFill>
              </a:rPr>
              <a:t>des Systèmes </a:t>
            </a:r>
            <a:r>
              <a:rPr lang="fr-FR" sz="1400" b="1" i="1" dirty="0" smtClean="0">
                <a:solidFill>
                  <a:schemeClr val="bg1"/>
                </a:solidFill>
              </a:rPr>
              <a:t>Dynamiques</a:t>
            </a:r>
            <a:r>
              <a:rPr lang="pl-PL" sz="1400" b="1" i="1" dirty="0" smtClean="0">
                <a:solidFill>
                  <a:schemeClr val="bg1"/>
                </a:solidFill>
              </a:rPr>
              <a:t> </a:t>
            </a:r>
            <a:r>
              <a:rPr lang="fr-FR" sz="1400" b="1" i="1" dirty="0" smtClean="0">
                <a:solidFill>
                  <a:schemeClr val="bg1"/>
                </a:solidFill>
              </a:rPr>
              <a:t>: </a:t>
            </a:r>
            <a:endParaRPr lang="pl-PL" sz="1400" b="1" i="1" dirty="0" smtClean="0">
              <a:solidFill>
                <a:schemeClr val="bg1"/>
              </a:solidFill>
            </a:endParaRPr>
          </a:p>
          <a:p>
            <a:r>
              <a:rPr lang="fr-FR" sz="1400" i="1" dirty="0" smtClean="0">
                <a:solidFill>
                  <a:schemeClr val="bg1"/>
                </a:solidFill>
              </a:rPr>
              <a:t>Applications </a:t>
            </a:r>
            <a:r>
              <a:rPr lang="fr-FR" sz="1400" i="1" dirty="0">
                <a:solidFill>
                  <a:schemeClr val="bg1"/>
                </a:solidFill>
              </a:rPr>
              <a:t>en Robotique Mobile et Aérospatiale</a:t>
            </a:r>
            <a:endParaRPr lang="en-GB" sz="1400" i="1" dirty="0">
              <a:solidFill>
                <a:schemeClr val="bg1"/>
              </a:solidFill>
            </a:endParaRPr>
          </a:p>
        </p:txBody>
      </p:sp>
      <p:sp>
        <p:nvSpPr>
          <p:cNvPr id="8" name="Subtitle 2"/>
          <p:cNvSpPr txBox="1">
            <a:spLocks/>
          </p:cNvSpPr>
          <p:nvPr/>
        </p:nvSpPr>
        <p:spPr>
          <a:xfrm>
            <a:off x="3872998" y="5731490"/>
            <a:ext cx="4624828" cy="265560"/>
          </a:xfrm>
          <a:prstGeom prst="rect">
            <a:avLst/>
          </a:prstGeom>
          <a:solidFill>
            <a:schemeClr val="bg1">
              <a:lumMod val="95000"/>
            </a:schemeClr>
          </a:solidFill>
        </p:spPr>
        <p:txBody>
          <a:bodyPr vert="horz" lIns="91440" tIns="45720" rIns="91440" bIns="45720" rtlCol="0" anchor="ctr">
            <a:normAutofit fontScale="77500" lnSpcReduction="20000"/>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pPr algn="ctr"/>
            <a:r>
              <a:rPr lang="pl-PL" sz="1800" i="1" dirty="0" smtClean="0">
                <a:solidFill>
                  <a:schemeClr val="accent2">
                    <a:lumMod val="75000"/>
                  </a:schemeClr>
                </a:solidFill>
              </a:rPr>
              <a:t>Auteurs / Authors</a:t>
            </a:r>
          </a:p>
        </p:txBody>
      </p:sp>
      <p:sp>
        <p:nvSpPr>
          <p:cNvPr id="14" name="Subtitle 2"/>
          <p:cNvSpPr txBox="1">
            <a:spLocks/>
          </p:cNvSpPr>
          <p:nvPr/>
        </p:nvSpPr>
        <p:spPr>
          <a:xfrm>
            <a:off x="3872998" y="5997050"/>
            <a:ext cx="2558282" cy="214084"/>
          </a:xfrm>
          <a:prstGeom prst="rect">
            <a:avLst/>
          </a:prstGeom>
          <a:solidFill>
            <a:schemeClr val="accent1">
              <a:lumMod val="75000"/>
            </a:schemeClr>
          </a:solidFill>
          <a:ln>
            <a:noFill/>
          </a:ln>
        </p:spPr>
        <p:txBody>
          <a:bodyPr vert="horz" lIns="91440" tIns="45720" rIns="91440" bIns="45720" rtlCol="0" anchor="t">
            <a:normAutofit fontScale="85000" lnSpcReduction="20000"/>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pPr algn="ctr"/>
            <a:r>
              <a:rPr lang="pl-PL" sz="1200" dirty="0" smtClean="0">
                <a:solidFill>
                  <a:schemeClr val="bg1"/>
                </a:solidFill>
              </a:rPr>
              <a:t>Jiokeng i toko jean junior maldini</a:t>
            </a:r>
            <a:endParaRPr lang="en-GB" sz="1200" dirty="0">
              <a:solidFill>
                <a:schemeClr val="bg1"/>
              </a:solidFill>
            </a:endParaRPr>
          </a:p>
        </p:txBody>
      </p:sp>
      <p:sp>
        <p:nvSpPr>
          <p:cNvPr id="15" name="Subtitle 2"/>
          <p:cNvSpPr txBox="1">
            <a:spLocks/>
          </p:cNvSpPr>
          <p:nvPr/>
        </p:nvSpPr>
        <p:spPr>
          <a:xfrm>
            <a:off x="6431282" y="5997050"/>
            <a:ext cx="2066544" cy="214084"/>
          </a:xfrm>
          <a:prstGeom prst="rect">
            <a:avLst/>
          </a:prstGeom>
          <a:solidFill>
            <a:srgbClr val="0070C0"/>
          </a:solidFill>
          <a:ln>
            <a:noFill/>
          </a:ln>
        </p:spPr>
        <p:txBody>
          <a:bodyPr vert="horz" lIns="91440" tIns="45720" rIns="91440" bIns="45720" rtlCol="0" anchor="t">
            <a:normAutofit fontScale="85000" lnSpcReduction="20000"/>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pPr algn="ctr"/>
            <a:r>
              <a:rPr lang="pl-PL" sz="1200" dirty="0" smtClean="0">
                <a:solidFill>
                  <a:schemeClr val="bg1"/>
                </a:solidFill>
              </a:rPr>
              <a:t>frikrasselassie </a:t>
            </a:r>
            <a:r>
              <a:rPr lang="pl-PL" sz="1200" dirty="0">
                <a:solidFill>
                  <a:schemeClr val="bg1"/>
                </a:solidFill>
              </a:rPr>
              <a:t>seid eshetu</a:t>
            </a:r>
            <a:endParaRPr lang="en-GB" sz="1200" dirty="0">
              <a:solidFill>
                <a:schemeClr val="bg1"/>
              </a:solidFill>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1</a:t>
            </a:fld>
            <a:endParaRPr lang="en-US" dirty="0"/>
          </a:p>
        </p:txBody>
      </p:sp>
      <p:sp>
        <p:nvSpPr>
          <p:cNvPr id="9" name="Subtitle 2"/>
          <p:cNvSpPr txBox="1">
            <a:spLocks/>
          </p:cNvSpPr>
          <p:nvPr/>
        </p:nvSpPr>
        <p:spPr>
          <a:xfrm>
            <a:off x="722455" y="5290783"/>
            <a:ext cx="2554145" cy="920351"/>
          </a:xfrm>
          <a:prstGeom prst="rect">
            <a:avLst/>
          </a:prstGeom>
          <a:solidFill>
            <a:schemeClr val="bg1">
              <a:lumMod val="95000"/>
            </a:schemeClr>
          </a:solidFill>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pPr algn="ctr"/>
            <a:r>
              <a:rPr lang="fr-FR" sz="1100" b="1" i="1" dirty="0" smtClean="0">
                <a:solidFill>
                  <a:schemeClr val="accent2">
                    <a:lumMod val="75000"/>
                  </a:schemeClr>
                </a:solidFill>
              </a:rPr>
              <a:t>Master in smart </a:t>
            </a:r>
            <a:r>
              <a:rPr lang="fr-FR" sz="1100" b="1" i="1" dirty="0" err="1" smtClean="0">
                <a:solidFill>
                  <a:schemeClr val="accent2">
                    <a:lumMod val="75000"/>
                  </a:schemeClr>
                </a:solidFill>
              </a:rPr>
              <a:t>aerospace</a:t>
            </a:r>
            <a:r>
              <a:rPr lang="fr-FR" sz="1100" b="1" i="1" dirty="0" smtClean="0">
                <a:solidFill>
                  <a:schemeClr val="accent2">
                    <a:lumMod val="75000"/>
                  </a:schemeClr>
                </a:solidFill>
              </a:rPr>
              <a:t> and </a:t>
            </a:r>
            <a:r>
              <a:rPr lang="fr-FR" sz="1100" b="1" i="1" dirty="0" err="1" smtClean="0">
                <a:solidFill>
                  <a:schemeClr val="accent2">
                    <a:lumMod val="75000"/>
                  </a:schemeClr>
                </a:solidFill>
              </a:rPr>
              <a:t>autonomous</a:t>
            </a:r>
            <a:r>
              <a:rPr lang="fr-FR" sz="1100" b="1" i="1" dirty="0" smtClean="0">
                <a:solidFill>
                  <a:schemeClr val="accent2">
                    <a:lumMod val="75000"/>
                  </a:schemeClr>
                </a:solidFill>
              </a:rPr>
              <a:t> </a:t>
            </a:r>
            <a:r>
              <a:rPr lang="fr-FR" sz="1100" b="1" i="1" dirty="0" err="1" smtClean="0">
                <a:solidFill>
                  <a:schemeClr val="accent2">
                    <a:lumMod val="75000"/>
                  </a:schemeClr>
                </a:solidFill>
              </a:rPr>
              <a:t>systems</a:t>
            </a:r>
            <a:endParaRPr lang="pl-PL" sz="1100" b="1" i="1" dirty="0" smtClean="0">
              <a:solidFill>
                <a:schemeClr val="accent2">
                  <a:lumMod val="75000"/>
                </a:schemeClr>
              </a:solidFill>
            </a:endParaRPr>
          </a:p>
          <a:p>
            <a:pPr algn="ctr"/>
            <a:r>
              <a:rPr lang="pl-PL" sz="1100" i="1" dirty="0" smtClean="0">
                <a:solidFill>
                  <a:schemeClr val="accent2">
                    <a:lumMod val="75000"/>
                  </a:schemeClr>
                </a:solidFill>
              </a:rPr>
              <a:t>Politechnique de Poznan - Pologne</a:t>
            </a:r>
          </a:p>
        </p:txBody>
      </p:sp>
    </p:spTree>
    <p:extLst>
      <p:ext uri="{BB962C8B-B14F-4D97-AF65-F5344CB8AC3E}">
        <p14:creationId xmlns:p14="http://schemas.microsoft.com/office/powerpoint/2010/main" val="19948052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687474"/>
            <a:ext cx="7989752" cy="1083329"/>
          </a:xfrm>
        </p:spPr>
        <p:txBody>
          <a:bodyPr/>
          <a:lstStyle/>
          <a:p>
            <a:r>
              <a:rPr lang="fr-FR" dirty="0"/>
              <a:t>Présentation </a:t>
            </a:r>
            <a:r>
              <a:rPr lang="fr-FR" dirty="0" smtClean="0"/>
              <a:t>de</a:t>
            </a:r>
            <a:br>
              <a:rPr lang="fr-FR" dirty="0" smtClean="0"/>
            </a:br>
            <a:r>
              <a:rPr lang="fr-FR" dirty="0" smtClean="0"/>
              <a:t>notre Système </a:t>
            </a:r>
            <a:r>
              <a:rPr lang="fr-FR" dirty="0"/>
              <a:t>Non Linéaire</a:t>
            </a:r>
            <a:endParaRPr lang="en-GB" dirty="0"/>
          </a:p>
        </p:txBody>
      </p:sp>
      <p:sp>
        <p:nvSpPr>
          <p:cNvPr id="3" name="Content Placeholder 2"/>
          <p:cNvSpPr>
            <a:spLocks noGrp="1"/>
          </p:cNvSpPr>
          <p:nvPr>
            <p:ph sz="half" idx="1"/>
          </p:nvPr>
        </p:nvSpPr>
        <p:spPr>
          <a:xfrm>
            <a:off x="755620" y="2228003"/>
            <a:ext cx="7815324" cy="1672144"/>
          </a:xfrm>
        </p:spPr>
        <p:txBody>
          <a:bodyPr/>
          <a:lstStyle/>
          <a:p>
            <a:r>
              <a:rPr lang="en-GB" dirty="0"/>
              <a:t>Nous </a:t>
            </a:r>
            <a:r>
              <a:rPr lang="en-GB" dirty="0" err="1"/>
              <a:t>avons</a:t>
            </a:r>
            <a:r>
              <a:rPr lang="en-GB" dirty="0"/>
              <a:t> </a:t>
            </a:r>
            <a:r>
              <a:rPr lang="en-GB" dirty="0" err="1"/>
              <a:t>travaillé</a:t>
            </a:r>
            <a:r>
              <a:rPr lang="en-GB" dirty="0"/>
              <a:t> avec un </a:t>
            </a:r>
            <a:r>
              <a:rPr lang="en-GB" dirty="0" err="1"/>
              <a:t>modèle</a:t>
            </a:r>
            <a:r>
              <a:rPr lang="en-GB" dirty="0"/>
              <a:t> non </a:t>
            </a:r>
            <a:r>
              <a:rPr lang="en-GB" dirty="0" err="1"/>
              <a:t>linéaire</a:t>
            </a:r>
            <a:r>
              <a:rPr lang="en-GB" dirty="0"/>
              <a:t> </a:t>
            </a:r>
            <a:r>
              <a:rPr lang="en-GB" dirty="0" err="1"/>
              <a:t>représenté</a:t>
            </a:r>
            <a:r>
              <a:rPr lang="en-GB" dirty="0"/>
              <a:t> par </a:t>
            </a:r>
            <a:r>
              <a:rPr lang="en-GB" dirty="0" err="1" smtClean="0"/>
              <a:t>l’équation</a:t>
            </a:r>
            <a:r>
              <a:rPr lang="en-GB" dirty="0" smtClean="0"/>
              <a:t> :</a:t>
            </a:r>
          </a:p>
          <a:p>
            <a:endParaRPr lang="en-GB" dirty="0" smtClean="0"/>
          </a:p>
          <a:p>
            <a:endParaRPr lang="en-GB" dirty="0"/>
          </a:p>
          <a:p>
            <a:endParaRPr lang="en-GB" dirty="0"/>
          </a:p>
        </p:txBody>
      </p:sp>
      <p:sp>
        <p:nvSpPr>
          <p:cNvPr id="7" name="Content Placeholder 3"/>
          <p:cNvSpPr txBox="1">
            <a:spLocks/>
          </p:cNvSpPr>
          <p:nvPr/>
        </p:nvSpPr>
        <p:spPr>
          <a:xfrm>
            <a:off x="755621" y="3717303"/>
            <a:ext cx="3353556" cy="2367116"/>
          </a:xfrm>
          <a:prstGeom prst="rect">
            <a:avLst/>
          </a:prstGeom>
        </p:spPr>
        <p:txBody>
          <a:bodyPr vert="horz" lIns="91440" tIns="45720" rIns="91440" bIns="45720" rtlCol="0" anchor="ctr">
            <a:normAutofit fontScale="925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fr-FR" sz="1600" dirty="0"/>
              <a:t>Le système présente une </a:t>
            </a:r>
            <a:r>
              <a:rPr lang="fr-FR" sz="1600" dirty="0" smtClean="0"/>
              <a:t>non-linéarité </a:t>
            </a:r>
            <a:r>
              <a:rPr lang="fr-FR" sz="1600" dirty="0"/>
              <a:t>à cause des termes cubiques (</a:t>
            </a:r>
            <a:r>
              <a:rPr lang="fr-FR" sz="1600" dirty="0" smtClean="0"/>
              <a:t>x1​ </a:t>
            </a:r>
            <a:r>
              <a:rPr lang="fr-FR" sz="1600" dirty="0"/>
              <a:t>et </a:t>
            </a:r>
            <a:r>
              <a:rPr lang="fr-FR" sz="1600" dirty="0" smtClean="0"/>
              <a:t>x2​</a:t>
            </a:r>
            <a:r>
              <a:rPr lang="fr-FR" sz="1600" dirty="0"/>
              <a:t>) </a:t>
            </a:r>
            <a:r>
              <a:rPr lang="fr-FR" sz="1600" b="1" dirty="0"/>
              <a:t>qui rendent la dynamique du système dépendante de l’amplitude des états</a:t>
            </a:r>
            <a:r>
              <a:rPr lang="fr-FR" sz="1600" dirty="0"/>
              <a:t>. Ces termes peuvent engendrer </a:t>
            </a:r>
            <a:r>
              <a:rPr lang="fr-FR" sz="1600" dirty="0">
                <a:solidFill>
                  <a:srgbClr val="FF0000"/>
                </a:solidFill>
              </a:rPr>
              <a:t>des </a:t>
            </a:r>
            <a:r>
              <a:rPr lang="fr-FR" sz="1600" b="1" dirty="0">
                <a:solidFill>
                  <a:srgbClr val="FF0000"/>
                </a:solidFill>
              </a:rPr>
              <a:t>comportements imprévisibles</a:t>
            </a:r>
            <a:r>
              <a:rPr lang="fr-FR" sz="1600" dirty="0">
                <a:solidFill>
                  <a:srgbClr val="FF0000"/>
                </a:solidFill>
              </a:rPr>
              <a:t>, tels que des </a:t>
            </a:r>
            <a:r>
              <a:rPr lang="fr-FR" sz="1600" b="1" dirty="0">
                <a:solidFill>
                  <a:srgbClr val="FF0000"/>
                </a:solidFill>
              </a:rPr>
              <a:t>oscillations ou des divergences</a:t>
            </a:r>
            <a:r>
              <a:rPr lang="fr-FR" sz="1600" dirty="0"/>
              <a:t>, en fonction de l’entrée </a:t>
            </a:r>
            <a:r>
              <a:rPr lang="fr-FR" sz="1600" dirty="0" smtClean="0"/>
              <a:t>u </a:t>
            </a:r>
            <a:r>
              <a:rPr lang="fr-FR" sz="1600" dirty="0"/>
              <a:t>et des conditions initiales.</a:t>
            </a:r>
            <a:endParaRPr lang="en-GB" sz="1600" dirty="0"/>
          </a:p>
        </p:txBody>
      </p:sp>
      <p:pic>
        <p:nvPicPr>
          <p:cNvPr id="9" name="Picture 8"/>
          <p:cNvPicPr>
            <a:picLocks noChangeAspect="1"/>
          </p:cNvPicPr>
          <p:nvPr/>
        </p:nvPicPr>
        <p:blipFill>
          <a:blip r:embed="rId2"/>
          <a:stretch>
            <a:fillRect/>
          </a:stretch>
        </p:blipFill>
        <p:spPr>
          <a:xfrm>
            <a:off x="4109176" y="2753114"/>
            <a:ext cx="1843735" cy="832129"/>
          </a:xfrm>
          <a:prstGeom prst="rect">
            <a:avLst/>
          </a:prstGeom>
        </p:spPr>
      </p:pic>
      <p:sp>
        <p:nvSpPr>
          <p:cNvPr id="18" name="Content Placeholder 3"/>
          <p:cNvSpPr txBox="1">
            <a:spLocks/>
          </p:cNvSpPr>
          <p:nvPr/>
        </p:nvSpPr>
        <p:spPr>
          <a:xfrm>
            <a:off x="6105707" y="2821691"/>
            <a:ext cx="2350582" cy="694971"/>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None/>
            </a:pPr>
            <a:r>
              <a:rPr lang="fr-FR" sz="1400" i="1" dirty="0"/>
              <a:t>où </a:t>
            </a:r>
            <a:r>
              <a:rPr lang="fr-FR" sz="1400" i="1" dirty="0" smtClean="0"/>
              <a:t>x1</a:t>
            </a:r>
            <a:r>
              <a:rPr lang="pl-PL" sz="1400" i="1" dirty="0" smtClean="0"/>
              <a:t> </a:t>
            </a:r>
            <a:r>
              <a:rPr lang="fr-FR" sz="1400" i="1" dirty="0" smtClean="0"/>
              <a:t>et x2​ </a:t>
            </a:r>
            <a:r>
              <a:rPr lang="fr-FR" sz="1400" i="1" dirty="0"/>
              <a:t>sont les états du système, et </a:t>
            </a:r>
            <a:r>
              <a:rPr lang="fr-FR" sz="1400" i="1" dirty="0" smtClean="0"/>
              <a:t>u </a:t>
            </a:r>
            <a:r>
              <a:rPr lang="fr-FR" sz="1400" i="1" dirty="0"/>
              <a:t>est la commande.</a:t>
            </a:r>
            <a:endParaRPr lang="en-GB" sz="1400" i="1" dirty="0"/>
          </a:p>
        </p:txBody>
      </p:sp>
      <p:sp>
        <p:nvSpPr>
          <p:cNvPr id="20" name="Content Placeholder 3"/>
          <p:cNvSpPr txBox="1">
            <a:spLocks/>
          </p:cNvSpPr>
          <p:nvPr/>
        </p:nvSpPr>
        <p:spPr>
          <a:xfrm>
            <a:off x="3998300" y="3001173"/>
            <a:ext cx="268225" cy="336010"/>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None/>
            </a:pPr>
            <a:r>
              <a:rPr lang="en-GB" sz="2400" i="1" dirty="0" smtClean="0"/>
              <a:t>;</a:t>
            </a:r>
            <a:endParaRPr lang="en-GB" sz="2400" i="1" dirty="0"/>
          </a:p>
        </p:txBody>
      </p:sp>
      <p:pic>
        <p:nvPicPr>
          <p:cNvPr id="16" name="Picture 15"/>
          <p:cNvPicPr>
            <a:picLocks noChangeAspect="1"/>
          </p:cNvPicPr>
          <p:nvPr/>
        </p:nvPicPr>
        <p:blipFill>
          <a:blip r:embed="rId3">
            <a:duotone>
              <a:prstClr val="black"/>
              <a:srgbClr val="D9C3A5">
                <a:tint val="50000"/>
                <a:satMod val="180000"/>
              </a:srgbClr>
            </a:duotone>
          </a:blip>
          <a:stretch>
            <a:fillRect/>
          </a:stretch>
        </p:blipFill>
        <p:spPr>
          <a:xfrm>
            <a:off x="5731248" y="4032103"/>
            <a:ext cx="2839696" cy="1042440"/>
          </a:xfrm>
          <a:prstGeom prst="rect">
            <a:avLst/>
          </a:prstGeom>
        </p:spPr>
      </p:pic>
      <p:sp>
        <p:nvSpPr>
          <p:cNvPr id="27" name="Content Placeholder 3"/>
          <p:cNvSpPr txBox="1">
            <a:spLocks/>
          </p:cNvSpPr>
          <p:nvPr/>
        </p:nvSpPr>
        <p:spPr>
          <a:xfrm>
            <a:off x="4818186" y="3717303"/>
            <a:ext cx="3752758" cy="285207"/>
          </a:xfrm>
          <a:prstGeom prst="rect">
            <a:avLst/>
          </a:prstGeom>
          <a:solidFill>
            <a:schemeClr val="accent1">
              <a:lumMod val="75000"/>
            </a:schemeClr>
          </a:solidFill>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None/>
            </a:pPr>
            <a:r>
              <a:rPr lang="fr-FR" sz="1400" i="1" dirty="0" smtClean="0">
                <a:solidFill>
                  <a:schemeClr val="bg1"/>
                </a:solidFill>
              </a:rPr>
              <a:t>Représentation du système sur MATLAB Simulink</a:t>
            </a:r>
            <a:endParaRPr lang="fr-FR" sz="1400" i="1" dirty="0">
              <a:solidFill>
                <a:schemeClr val="bg1"/>
              </a:solidFill>
            </a:endParaRPr>
          </a:p>
        </p:txBody>
      </p:sp>
      <p:pic>
        <p:nvPicPr>
          <p:cNvPr id="21" name="Picture 20"/>
          <p:cNvPicPr>
            <a:picLocks noChangeAspect="1"/>
          </p:cNvPicPr>
          <p:nvPr/>
        </p:nvPicPr>
        <p:blipFill>
          <a:blip r:embed="rId4"/>
          <a:stretch>
            <a:fillRect/>
          </a:stretch>
        </p:blipFill>
        <p:spPr>
          <a:xfrm>
            <a:off x="783770" y="2831270"/>
            <a:ext cx="3214530" cy="675815"/>
          </a:xfrm>
          <a:prstGeom prst="rect">
            <a:avLst/>
          </a:prstGeom>
        </p:spPr>
      </p:pic>
      <p:pic>
        <p:nvPicPr>
          <p:cNvPr id="22" name="Picture 21"/>
          <p:cNvPicPr>
            <a:picLocks noChangeAspect="1"/>
          </p:cNvPicPr>
          <p:nvPr/>
        </p:nvPicPr>
        <p:blipFill>
          <a:blip r:embed="rId5">
            <a:duotone>
              <a:prstClr val="black"/>
              <a:schemeClr val="accent5">
                <a:tint val="45000"/>
                <a:satMod val="400000"/>
              </a:schemeClr>
            </a:duotone>
          </a:blip>
          <a:stretch>
            <a:fillRect/>
          </a:stretch>
        </p:blipFill>
        <p:spPr>
          <a:xfrm>
            <a:off x="5731248" y="5104136"/>
            <a:ext cx="2839696" cy="1282120"/>
          </a:xfrm>
          <a:prstGeom prst="rect">
            <a:avLst/>
          </a:prstGeom>
        </p:spPr>
      </p:pic>
      <p:sp>
        <p:nvSpPr>
          <p:cNvPr id="4" name="Slide Number Placeholder 3"/>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42698927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LINEARISATION</a:t>
            </a:r>
            <a:endParaRPr lang="en-GB" dirty="0"/>
          </a:p>
        </p:txBody>
      </p:sp>
      <p:sp>
        <p:nvSpPr>
          <p:cNvPr id="3" name="Content Placeholder 2"/>
          <p:cNvSpPr>
            <a:spLocks noGrp="1"/>
          </p:cNvSpPr>
          <p:nvPr>
            <p:ph type="body" idx="1"/>
          </p:nvPr>
        </p:nvSpPr>
        <p:spPr>
          <a:xfrm>
            <a:off x="923192" y="2117322"/>
            <a:ext cx="3557527" cy="754026"/>
          </a:xfrm>
        </p:spPr>
        <p:txBody>
          <a:bodyPr/>
          <a:lstStyle/>
          <a:p>
            <a:r>
              <a:rPr lang="en-GB" b="1" dirty="0" err="1" smtClean="0"/>
              <a:t>Linéarisation</a:t>
            </a:r>
            <a:r>
              <a:rPr lang="en-GB" b="1" dirty="0" smtClean="0"/>
              <a:t> par Transformation </a:t>
            </a:r>
            <a:r>
              <a:rPr lang="en-GB" b="1" dirty="0" err="1" smtClean="0"/>
              <a:t>d’État</a:t>
            </a:r>
            <a:endParaRPr lang="en-GB" b="1" dirty="0"/>
          </a:p>
        </p:txBody>
      </p:sp>
      <p:sp>
        <p:nvSpPr>
          <p:cNvPr id="5" name="Content Placeholder 4"/>
          <p:cNvSpPr>
            <a:spLocks noGrp="1"/>
          </p:cNvSpPr>
          <p:nvPr>
            <p:ph sz="half" idx="2"/>
          </p:nvPr>
        </p:nvSpPr>
        <p:spPr>
          <a:xfrm>
            <a:off x="581192" y="3022088"/>
            <a:ext cx="3899527" cy="1760248"/>
          </a:xfrm>
        </p:spPr>
        <p:txBody>
          <a:bodyPr>
            <a:normAutofit fontScale="92500" lnSpcReduction="10000"/>
          </a:bodyPr>
          <a:lstStyle/>
          <a:p>
            <a:r>
              <a:rPr lang="fr-FR" dirty="0" smtClean="0"/>
              <a:t>En appliquant une transformation d'état, nous réécrivons les équations pour obtenir une version simplifiée.</a:t>
            </a:r>
          </a:p>
          <a:p>
            <a:r>
              <a:rPr lang="fr-FR" dirty="0" smtClean="0"/>
              <a:t>Après calcul, nous trouvons que la transformation d'état à appliquer est la suivante :</a:t>
            </a:r>
            <a:endParaRPr lang="en-GB" dirty="0"/>
          </a:p>
        </p:txBody>
      </p:sp>
      <p:sp>
        <p:nvSpPr>
          <p:cNvPr id="6" name="Text Placeholder 5"/>
          <p:cNvSpPr>
            <a:spLocks noGrp="1"/>
          </p:cNvSpPr>
          <p:nvPr>
            <p:ph type="body" sz="quarter" idx="3"/>
          </p:nvPr>
        </p:nvSpPr>
        <p:spPr/>
        <p:txBody>
          <a:bodyPr/>
          <a:lstStyle/>
          <a:p>
            <a:r>
              <a:rPr lang="en-GB" b="1" dirty="0" smtClean="0"/>
              <a:t>Nouvelle </a:t>
            </a:r>
            <a:r>
              <a:rPr lang="en-GB" b="1" dirty="0" err="1" smtClean="0"/>
              <a:t>dynamique</a:t>
            </a:r>
            <a:r>
              <a:rPr lang="en-GB" dirty="0" smtClean="0"/>
              <a:t>:</a:t>
            </a:r>
            <a:endParaRPr lang="en-GB" dirty="0"/>
          </a:p>
        </p:txBody>
      </p:sp>
      <p:sp>
        <p:nvSpPr>
          <p:cNvPr id="7" name="Content Placeholder 6"/>
          <p:cNvSpPr>
            <a:spLocks noGrp="1"/>
          </p:cNvSpPr>
          <p:nvPr>
            <p:ph sz="quarter" idx="4"/>
          </p:nvPr>
        </p:nvSpPr>
        <p:spPr>
          <a:xfrm>
            <a:off x="4663281" y="3022088"/>
            <a:ext cx="3907662" cy="2394423"/>
          </a:xfrm>
        </p:spPr>
        <p:txBody>
          <a:bodyPr>
            <a:normAutofit lnSpcReduction="10000"/>
          </a:bodyPr>
          <a:lstStyle/>
          <a:p>
            <a:r>
              <a:rPr lang="fr-FR" dirty="0"/>
              <a:t>En exprimant le système dans la nouvelle base (</a:t>
            </a:r>
            <a:r>
              <a:rPr lang="fr-FR" dirty="0" smtClean="0"/>
              <a:t>z1,z2</a:t>
            </a:r>
            <a:r>
              <a:rPr lang="pl-PL" dirty="0"/>
              <a:t>)</a:t>
            </a:r>
            <a:r>
              <a:rPr lang="fr-FR" dirty="0" smtClean="0"/>
              <a:t> </a:t>
            </a:r>
            <a:r>
              <a:rPr lang="fr-FR" dirty="0"/>
              <a:t>et en remplaçant les équations d'origine, nous obtenons un modèle équivalent linéarisé pour le contrôle</a:t>
            </a:r>
            <a:r>
              <a:rPr lang="fr-FR" dirty="0" smtClean="0"/>
              <a:t>.</a:t>
            </a:r>
          </a:p>
          <a:p>
            <a:r>
              <a:rPr lang="fr-FR" dirty="0"/>
              <a:t>Cela nous permet de reformuler le système en termes de nouvelles variables d'état </a:t>
            </a:r>
            <a:r>
              <a:rPr lang="fr-FR" dirty="0" smtClean="0"/>
              <a:t>z :</a:t>
            </a:r>
            <a:endParaRPr lang="en-GB" dirty="0"/>
          </a:p>
        </p:txBody>
      </p:sp>
      <p:sp>
        <p:nvSpPr>
          <p:cNvPr id="4" name="Content Placeholder 2"/>
          <p:cNvSpPr txBox="1">
            <a:spLocks/>
          </p:cNvSpPr>
          <p:nvPr/>
        </p:nvSpPr>
        <p:spPr>
          <a:xfrm>
            <a:off x="581192" y="3731487"/>
            <a:ext cx="7989752" cy="1253751"/>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GB" dirty="0"/>
          </a:p>
        </p:txBody>
      </p:sp>
      <p:pic>
        <p:nvPicPr>
          <p:cNvPr id="8" name="Picture 7"/>
          <p:cNvPicPr>
            <a:picLocks noChangeAspect="1"/>
          </p:cNvPicPr>
          <p:nvPr/>
        </p:nvPicPr>
        <p:blipFill>
          <a:blip r:embed="rId2"/>
          <a:stretch>
            <a:fillRect/>
          </a:stretch>
        </p:blipFill>
        <p:spPr>
          <a:xfrm>
            <a:off x="1416344" y="5107311"/>
            <a:ext cx="2475098" cy="884571"/>
          </a:xfrm>
          <a:prstGeom prst="rect">
            <a:avLst/>
          </a:prstGeom>
        </p:spPr>
      </p:pic>
      <p:sp>
        <p:nvSpPr>
          <p:cNvPr id="10" name="Content Placeholder 4"/>
          <p:cNvSpPr txBox="1">
            <a:spLocks/>
          </p:cNvSpPr>
          <p:nvPr/>
        </p:nvSpPr>
        <p:spPr>
          <a:xfrm>
            <a:off x="1043521" y="5416511"/>
            <a:ext cx="530853" cy="360629"/>
          </a:xfrm>
          <a:prstGeom prst="rect">
            <a:avLst/>
          </a:prstGeom>
        </p:spPr>
        <p:txBody>
          <a:bodyPr vert="horz" lIns="91440" tIns="45720" rIns="91440" bIns="45720" rtlCol="0" anchor="t">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fr-FR" dirty="0" smtClean="0"/>
              <a:t>=</a:t>
            </a:r>
            <a:r>
              <a:rPr lang="pl-PL" dirty="0" smtClean="0"/>
              <a:t>&gt;</a:t>
            </a:r>
            <a:endParaRPr lang="en-GB" dirty="0"/>
          </a:p>
        </p:txBody>
      </p:sp>
      <p:grpSp>
        <p:nvGrpSpPr>
          <p:cNvPr id="12" name="Group 11"/>
          <p:cNvGrpSpPr/>
          <p:nvPr/>
        </p:nvGrpSpPr>
        <p:grpSpPr>
          <a:xfrm>
            <a:off x="1860860" y="4450867"/>
            <a:ext cx="1807427" cy="627274"/>
            <a:chOff x="1792129" y="5581079"/>
            <a:chExt cx="1807427" cy="627274"/>
          </a:xfrm>
        </p:grpSpPr>
        <p:pic>
          <p:nvPicPr>
            <p:cNvPr id="9" name="Picture 8"/>
            <p:cNvPicPr>
              <a:picLocks noChangeAspect="1"/>
            </p:cNvPicPr>
            <p:nvPr/>
          </p:nvPicPr>
          <p:blipFill rotWithShape="1">
            <a:blip r:embed="rId3"/>
            <a:srcRect t="53977"/>
            <a:stretch/>
          </p:blipFill>
          <p:spPr>
            <a:xfrm>
              <a:off x="2013489" y="5841383"/>
              <a:ext cx="1586067" cy="366970"/>
            </a:xfrm>
            <a:prstGeom prst="rect">
              <a:avLst/>
            </a:prstGeom>
          </p:spPr>
        </p:pic>
        <p:pic>
          <p:nvPicPr>
            <p:cNvPr id="11" name="Picture 10"/>
            <p:cNvPicPr>
              <a:picLocks noChangeAspect="1"/>
            </p:cNvPicPr>
            <p:nvPr/>
          </p:nvPicPr>
          <p:blipFill rotWithShape="1">
            <a:blip r:embed="rId3"/>
            <a:srcRect l="554" t="-2260" r="-554" b="66719"/>
            <a:stretch/>
          </p:blipFill>
          <p:spPr>
            <a:xfrm>
              <a:off x="1792129" y="5581079"/>
              <a:ext cx="1586067" cy="283390"/>
            </a:xfrm>
            <a:prstGeom prst="rect">
              <a:avLst/>
            </a:prstGeom>
          </p:spPr>
        </p:pic>
      </p:grpSp>
      <p:pic>
        <p:nvPicPr>
          <p:cNvPr id="14" name="Picture 13"/>
          <p:cNvPicPr>
            <a:picLocks noChangeAspect="1"/>
          </p:cNvPicPr>
          <p:nvPr/>
        </p:nvPicPr>
        <p:blipFill>
          <a:blip r:embed="rId4"/>
          <a:stretch>
            <a:fillRect/>
          </a:stretch>
        </p:blipFill>
        <p:spPr>
          <a:xfrm>
            <a:off x="5126819" y="5416511"/>
            <a:ext cx="1382815" cy="709399"/>
          </a:xfrm>
          <a:prstGeom prst="rect">
            <a:avLst/>
          </a:prstGeom>
        </p:spPr>
      </p:pic>
      <p:sp>
        <p:nvSpPr>
          <p:cNvPr id="13" name="Slide Number Placeholder 12"/>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2072211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Présentation </a:t>
            </a:r>
            <a:r>
              <a:rPr lang="fr-FR" dirty="0" smtClean="0"/>
              <a:t>de</a:t>
            </a:r>
            <a:br>
              <a:rPr lang="fr-FR" dirty="0" smtClean="0"/>
            </a:br>
            <a:r>
              <a:rPr lang="fr-FR" dirty="0" smtClean="0"/>
              <a:t>notre Système </a:t>
            </a:r>
            <a:r>
              <a:rPr lang="fr-FR" dirty="0"/>
              <a:t>Non Linéaire</a:t>
            </a:r>
            <a:endParaRPr lang="en-GB" dirty="0"/>
          </a:p>
        </p:txBody>
      </p:sp>
      <p:sp>
        <p:nvSpPr>
          <p:cNvPr id="3" name="Content Placeholder 2"/>
          <p:cNvSpPr>
            <a:spLocks noGrp="1"/>
          </p:cNvSpPr>
          <p:nvPr>
            <p:ph sz="half" idx="1"/>
          </p:nvPr>
        </p:nvSpPr>
        <p:spPr>
          <a:xfrm>
            <a:off x="755620" y="1991276"/>
            <a:ext cx="7815324" cy="375185"/>
          </a:xfrm>
        </p:spPr>
        <p:txBody>
          <a:bodyPr/>
          <a:lstStyle/>
          <a:p>
            <a:r>
              <a:rPr lang="en-GB" dirty="0"/>
              <a:t>Nous </a:t>
            </a:r>
            <a:r>
              <a:rPr lang="en-GB" dirty="0" err="1"/>
              <a:t>avons</a:t>
            </a:r>
            <a:r>
              <a:rPr lang="en-GB" dirty="0"/>
              <a:t> </a:t>
            </a:r>
            <a:r>
              <a:rPr lang="en-GB" dirty="0" err="1"/>
              <a:t>travaillé</a:t>
            </a:r>
            <a:r>
              <a:rPr lang="en-GB" dirty="0"/>
              <a:t> avec un </a:t>
            </a:r>
            <a:r>
              <a:rPr lang="en-GB" dirty="0" err="1"/>
              <a:t>modèle</a:t>
            </a:r>
            <a:r>
              <a:rPr lang="en-GB" dirty="0"/>
              <a:t> non </a:t>
            </a:r>
            <a:r>
              <a:rPr lang="en-GB" dirty="0" err="1"/>
              <a:t>linéaire</a:t>
            </a:r>
            <a:r>
              <a:rPr lang="en-GB" dirty="0"/>
              <a:t> </a:t>
            </a:r>
            <a:r>
              <a:rPr lang="en-GB" dirty="0" err="1"/>
              <a:t>représenté</a:t>
            </a:r>
            <a:r>
              <a:rPr lang="en-GB" dirty="0"/>
              <a:t> par </a:t>
            </a:r>
            <a:r>
              <a:rPr lang="en-GB" dirty="0" err="1" smtClean="0"/>
              <a:t>l’équation</a:t>
            </a:r>
            <a:r>
              <a:rPr lang="en-GB" dirty="0" smtClean="0"/>
              <a:t> :</a:t>
            </a:r>
            <a:endParaRPr lang="en-GB" dirty="0"/>
          </a:p>
        </p:txBody>
      </p:sp>
      <p:sp>
        <p:nvSpPr>
          <p:cNvPr id="27" name="Content Placeholder 3"/>
          <p:cNvSpPr txBox="1">
            <a:spLocks/>
          </p:cNvSpPr>
          <p:nvPr/>
        </p:nvSpPr>
        <p:spPr>
          <a:xfrm>
            <a:off x="4290188" y="4346222"/>
            <a:ext cx="4358086" cy="316991"/>
          </a:xfrm>
          <a:prstGeom prst="rect">
            <a:avLst/>
          </a:prstGeom>
          <a:solidFill>
            <a:srgbClr val="00B050"/>
          </a:solidFill>
          <a:ln>
            <a:noFill/>
          </a:ln>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fr-FR" sz="1400" i="1" dirty="0" smtClean="0">
                <a:solidFill>
                  <a:schemeClr val="bg1"/>
                </a:solidFill>
              </a:rPr>
              <a:t>Représentation du système sur MATLAB Simulink</a:t>
            </a:r>
            <a:endParaRPr lang="fr-FR" sz="1400" i="1" dirty="0">
              <a:solidFill>
                <a:schemeClr val="bg1"/>
              </a:solidFill>
            </a:endParaRP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Lst>
          </a:blip>
          <a:stretch>
            <a:fillRect/>
          </a:stretch>
        </p:blipFill>
        <p:spPr>
          <a:xfrm>
            <a:off x="4290188" y="4761759"/>
            <a:ext cx="4358086" cy="1300508"/>
          </a:xfrm>
          <a:prstGeom prst="rect">
            <a:avLst/>
          </a:prstGeom>
        </p:spPr>
      </p:pic>
      <p:pic>
        <p:nvPicPr>
          <p:cNvPr id="19" name="Content Placeholder 5" descr="A math equations on a white background&#10;&#10;Description automatically generated">
            <a:extLst>
              <a:ext uri="{FF2B5EF4-FFF2-40B4-BE49-F238E27FC236}">
                <a16:creationId xmlns:a16="http://schemas.microsoft.com/office/drawing/2014/main" id="{759380F0-5124-200B-84B3-66BF4F130AE7}"/>
              </a:ext>
            </a:extLst>
          </p:cNvPr>
          <p:cNvPicPr>
            <a:picLocks noGrp="1" noChangeAspect="1"/>
          </p:cNvPicPr>
          <p:nvPr>
            <p:ph idx="1"/>
          </p:nvPr>
        </p:nvPicPr>
        <p:blipFill rotWithShape="1">
          <a:blip r:embed="rId4"/>
          <a:srcRect l="9436" t="13824" r="10617" b="5080"/>
          <a:stretch/>
        </p:blipFill>
        <p:spPr>
          <a:xfrm>
            <a:off x="927448" y="4100339"/>
            <a:ext cx="3237913" cy="1782142"/>
          </a:xfrm>
        </p:spPr>
      </p:pic>
      <p:pic>
        <p:nvPicPr>
          <p:cNvPr id="23" name="Picture 22"/>
          <p:cNvPicPr>
            <a:picLocks noChangeAspect="1"/>
          </p:cNvPicPr>
          <p:nvPr/>
        </p:nvPicPr>
        <p:blipFill>
          <a:blip r:embed="rId5"/>
          <a:stretch>
            <a:fillRect/>
          </a:stretch>
        </p:blipFill>
        <p:spPr>
          <a:xfrm>
            <a:off x="848426" y="2808354"/>
            <a:ext cx="2170925" cy="979799"/>
          </a:xfrm>
          <a:prstGeom prst="rect">
            <a:avLst/>
          </a:prstGeom>
        </p:spPr>
      </p:pic>
      <p:sp>
        <p:nvSpPr>
          <p:cNvPr id="6" name="Slide Number Placeholder 5"/>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35596479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l-PL" sz="2400" dirty="0" smtClean="0"/>
              <a:t>DESIGN</a:t>
            </a:r>
            <a:r>
              <a:rPr lang="en-GB" sz="2400" dirty="0" smtClean="0"/>
              <a:t> du </a:t>
            </a:r>
            <a:r>
              <a:rPr lang="fr-FR" sz="2400" dirty="0" smtClean="0"/>
              <a:t>contrôleur</a:t>
            </a:r>
            <a:r>
              <a:rPr lang="pl-PL" sz="2400" dirty="0" smtClean="0"/>
              <a:t> de la retroaction</a:t>
            </a:r>
            <a:endParaRPr lang="fr-FR" sz="2400" dirty="0"/>
          </a:p>
        </p:txBody>
      </p:sp>
      <p:sp>
        <p:nvSpPr>
          <p:cNvPr id="3" name="Content Placeholder 2"/>
          <p:cNvSpPr>
            <a:spLocks noGrp="1"/>
          </p:cNvSpPr>
          <p:nvPr>
            <p:ph type="body" idx="1"/>
          </p:nvPr>
        </p:nvSpPr>
        <p:spPr>
          <a:xfrm>
            <a:off x="923192" y="1927499"/>
            <a:ext cx="6304085" cy="483576"/>
          </a:xfrm>
        </p:spPr>
        <p:txBody>
          <a:bodyPr/>
          <a:lstStyle/>
          <a:p>
            <a:r>
              <a:rPr lang="fr-FR" b="1" dirty="0"/>
              <a:t>Calcul du Contrôle avec la Méthode des Pôles</a:t>
            </a:r>
            <a:endParaRPr lang="en-GB" b="1" dirty="0"/>
          </a:p>
        </p:txBody>
      </p:sp>
      <p:sp>
        <p:nvSpPr>
          <p:cNvPr id="5" name="Content Placeholder 4"/>
          <p:cNvSpPr>
            <a:spLocks noGrp="1"/>
          </p:cNvSpPr>
          <p:nvPr>
            <p:ph sz="half" idx="2"/>
          </p:nvPr>
        </p:nvSpPr>
        <p:spPr>
          <a:xfrm>
            <a:off x="581192" y="2499769"/>
            <a:ext cx="7648408" cy="1634603"/>
          </a:xfrm>
        </p:spPr>
        <p:txBody>
          <a:bodyPr>
            <a:normAutofit fontScale="85000" lnSpcReduction="10000"/>
          </a:bodyPr>
          <a:lstStyle/>
          <a:p>
            <a:r>
              <a:rPr lang="fr-FR" dirty="0"/>
              <a:t>Pour assurer la stabilité de notre système, nous avons utilisé la méthode des pôles. Nous avons calculé le gain </a:t>
            </a:r>
            <a:r>
              <a:rPr lang="fr-FR" dirty="0" smtClean="0"/>
              <a:t>K </a:t>
            </a:r>
            <a:r>
              <a:rPr lang="fr-FR" dirty="0"/>
              <a:t>du contrôleur de rétroaction d’état. Le gain est ajusté pour positionner les pôles du système linéarisé. Les pôles visés sont </a:t>
            </a:r>
            <a:r>
              <a:rPr lang="fr-FR" dirty="0" smtClean="0"/>
              <a:t>: </a:t>
            </a:r>
            <a:r>
              <a:rPr lang="el-GR" b="1" dirty="0"/>
              <a:t>λ1​=0</a:t>
            </a:r>
            <a:r>
              <a:rPr lang="en-GB" b="1" dirty="0"/>
              <a:t> </a:t>
            </a:r>
            <a:r>
              <a:rPr lang="en-GB" dirty="0"/>
              <a:t>et </a:t>
            </a:r>
            <a:r>
              <a:rPr lang="el-GR" b="1" dirty="0"/>
              <a:t>λ2​=−</a:t>
            </a:r>
            <a:r>
              <a:rPr lang="el-GR" b="1" dirty="0" smtClean="0"/>
              <a:t>1</a:t>
            </a:r>
            <a:r>
              <a:rPr lang="pl-PL" b="1" dirty="0" smtClean="0"/>
              <a:t>, </a:t>
            </a:r>
            <a:r>
              <a:rPr lang="fr-FR" dirty="0"/>
              <a:t>Ces pôles correspondent aux valeurs propres de la matrice (A−</a:t>
            </a:r>
            <a:r>
              <a:rPr lang="fr-FR" dirty="0" smtClean="0"/>
              <a:t>BK) </a:t>
            </a:r>
            <a:r>
              <a:rPr lang="fr-FR" dirty="0"/>
              <a:t>une fois le contrôleur appliqué</a:t>
            </a:r>
            <a:r>
              <a:rPr lang="fr-FR" dirty="0" smtClean="0"/>
              <a:t>.</a:t>
            </a:r>
            <a:r>
              <a:rPr lang="pl-PL" dirty="0" smtClean="0"/>
              <a:t> </a:t>
            </a:r>
          </a:p>
          <a:p>
            <a:r>
              <a:rPr lang="fr-FR" dirty="0" smtClean="0"/>
              <a:t>Le </a:t>
            </a:r>
            <a:r>
              <a:rPr lang="fr-FR" dirty="0"/>
              <a:t>contrôle de rétroaction d’état est défini par </a:t>
            </a:r>
            <a:r>
              <a:rPr lang="fr-FR" dirty="0" smtClean="0"/>
              <a:t>: </a:t>
            </a:r>
            <a:r>
              <a:rPr lang="pl-PL" b="1" i="1" dirty="0"/>
              <a:t>v</a:t>
            </a:r>
            <a:r>
              <a:rPr lang="fr-FR" b="1" i="1" dirty="0" smtClean="0"/>
              <a:t> = −</a:t>
            </a:r>
            <a:r>
              <a:rPr lang="fr-FR" b="1" i="1" dirty="0" err="1" smtClean="0"/>
              <a:t>Kz</a:t>
            </a:r>
            <a:endParaRPr lang="fr-FR" b="1" i="1" dirty="0" smtClean="0"/>
          </a:p>
          <a:p>
            <a:pPr marL="0" indent="0">
              <a:buNone/>
            </a:pPr>
            <a:r>
              <a:rPr lang="fr-FR" i="1" dirty="0" smtClean="0"/>
              <a:t>							où K </a:t>
            </a:r>
            <a:r>
              <a:rPr lang="fr-FR" i="1" dirty="0"/>
              <a:t>est le vecteur des gains à déterminer</a:t>
            </a:r>
            <a:r>
              <a:rPr lang="fr-FR" i="1" dirty="0" smtClean="0"/>
              <a:t>.</a:t>
            </a:r>
            <a:r>
              <a:rPr lang="pl-PL" i="1" dirty="0" smtClean="0"/>
              <a:t> </a:t>
            </a:r>
            <a:r>
              <a:rPr lang="en-GB" i="1" dirty="0"/>
              <a:t>K=[k</a:t>
            </a:r>
            <a:r>
              <a:rPr lang="en-GB" sz="1000" i="1" dirty="0"/>
              <a:t>1</a:t>
            </a:r>
            <a:r>
              <a:rPr lang="en-GB" i="1" dirty="0"/>
              <a:t>​​</a:t>
            </a:r>
            <a:r>
              <a:rPr lang="pl-PL" i="1" dirty="0"/>
              <a:t> </a:t>
            </a:r>
            <a:r>
              <a:rPr lang="en-GB" i="1" dirty="0"/>
              <a:t>k</a:t>
            </a:r>
            <a:r>
              <a:rPr lang="en-GB" sz="1000" i="1" dirty="0"/>
              <a:t>2</a:t>
            </a:r>
            <a:r>
              <a:rPr lang="en-GB" i="1" dirty="0"/>
              <a:t>​​</a:t>
            </a:r>
            <a:r>
              <a:rPr lang="en-GB" i="1" dirty="0" smtClean="0"/>
              <a:t>]</a:t>
            </a:r>
            <a:endParaRPr lang="en-GB" dirty="0"/>
          </a:p>
        </p:txBody>
      </p:sp>
      <p:sp>
        <p:nvSpPr>
          <p:cNvPr id="4" name="Content Placeholder 2"/>
          <p:cNvSpPr txBox="1">
            <a:spLocks/>
          </p:cNvSpPr>
          <p:nvPr/>
        </p:nvSpPr>
        <p:spPr>
          <a:xfrm>
            <a:off x="581192" y="3731487"/>
            <a:ext cx="7989752" cy="1253751"/>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endParaRPr lang="en-GB" dirty="0"/>
          </a:p>
        </p:txBody>
      </p:sp>
      <p:pic>
        <p:nvPicPr>
          <p:cNvPr id="19" name="Content Placeholder 3">
            <a:extLst>
              <a:ext uri="{FF2B5EF4-FFF2-40B4-BE49-F238E27FC236}">
                <a16:creationId xmlns:a16="http://schemas.microsoft.com/office/drawing/2014/main" id="{F3176AC1-98AC-D42F-2EAE-0C8D75972C8A}"/>
              </a:ext>
            </a:extLst>
          </p:cNvPr>
          <p:cNvPicPr>
            <a:picLocks noChangeAspect="1"/>
          </p:cNvPicPr>
          <p:nvPr/>
        </p:nvPicPr>
        <p:blipFill rotWithShape="1">
          <a:blip r:embed="rId2"/>
          <a:srcRect l="21422" t="17242" r="16204" b="37395"/>
          <a:stretch/>
        </p:blipFill>
        <p:spPr>
          <a:xfrm>
            <a:off x="1047546" y="3724402"/>
            <a:ext cx="2403239" cy="1066888"/>
          </a:xfrm>
          <a:prstGeom prst="rect">
            <a:avLst/>
          </a:prstGeom>
        </p:spPr>
      </p:pic>
      <p:pic>
        <p:nvPicPr>
          <p:cNvPr id="16" name="Picture 15"/>
          <p:cNvPicPr>
            <a:picLocks noChangeAspect="1"/>
          </p:cNvPicPr>
          <p:nvPr/>
        </p:nvPicPr>
        <p:blipFill>
          <a:blip r:embed="rId3"/>
          <a:stretch>
            <a:fillRect/>
          </a:stretch>
        </p:blipFill>
        <p:spPr>
          <a:xfrm>
            <a:off x="3222913" y="4316106"/>
            <a:ext cx="1799252" cy="468048"/>
          </a:xfrm>
          <a:prstGeom prst="rect">
            <a:avLst/>
          </a:prstGeom>
        </p:spPr>
      </p:pic>
      <p:pic>
        <p:nvPicPr>
          <p:cNvPr id="17" name="Picture 16"/>
          <p:cNvPicPr>
            <a:picLocks noChangeAspect="1"/>
          </p:cNvPicPr>
          <p:nvPr/>
        </p:nvPicPr>
        <p:blipFill>
          <a:blip r:embed="rId4"/>
          <a:stretch>
            <a:fillRect/>
          </a:stretch>
        </p:blipFill>
        <p:spPr>
          <a:xfrm>
            <a:off x="1066682" y="4810177"/>
            <a:ext cx="4312462" cy="523830"/>
          </a:xfrm>
          <a:prstGeom prst="rect">
            <a:avLst/>
          </a:prstGeom>
        </p:spPr>
      </p:pic>
      <p:sp>
        <p:nvSpPr>
          <p:cNvPr id="18" name="Rectangle 17"/>
          <p:cNvSpPr/>
          <p:nvPr/>
        </p:nvSpPr>
        <p:spPr>
          <a:xfrm>
            <a:off x="949569" y="5402198"/>
            <a:ext cx="1609736" cy="323165"/>
          </a:xfrm>
          <a:prstGeom prst="rect">
            <a:avLst/>
          </a:prstGeom>
        </p:spPr>
        <p:txBody>
          <a:bodyPr wrap="none">
            <a:spAutoFit/>
          </a:bodyPr>
          <a:lstStyle/>
          <a:p>
            <a:r>
              <a:rPr lang="en-GB" sz="1500" dirty="0" err="1" smtClean="0"/>
              <a:t>det</a:t>
            </a:r>
            <a:r>
              <a:rPr lang="pl-PL" sz="1500" dirty="0" smtClean="0"/>
              <a:t> </a:t>
            </a:r>
            <a:r>
              <a:rPr lang="en-GB" sz="1500" dirty="0" smtClean="0"/>
              <a:t>(</a:t>
            </a:r>
            <a:r>
              <a:rPr lang="en-GB" sz="1500" dirty="0" err="1"/>
              <a:t>Acl</a:t>
            </a:r>
            <a:r>
              <a:rPr lang="en-GB" sz="1500" dirty="0"/>
              <a:t>​−</a:t>
            </a:r>
            <a:r>
              <a:rPr lang="el-GR" sz="1500" dirty="0"/>
              <a:t>λ</a:t>
            </a:r>
            <a:r>
              <a:rPr lang="en-GB" sz="1500" dirty="0"/>
              <a:t>I)=</a:t>
            </a:r>
            <a:r>
              <a:rPr lang="en-GB" sz="1500" dirty="0" smtClean="0"/>
              <a:t>0</a:t>
            </a:r>
            <a:r>
              <a:rPr lang="pl-PL" sz="1500" dirty="0" smtClean="0"/>
              <a:t>  </a:t>
            </a:r>
            <a:r>
              <a:rPr lang="pl-PL" sz="1200" dirty="0" smtClean="0"/>
              <a:t>=&gt;</a:t>
            </a:r>
            <a:endParaRPr lang="en-GB" sz="1200" dirty="0"/>
          </a:p>
        </p:txBody>
      </p:sp>
      <p:pic>
        <p:nvPicPr>
          <p:cNvPr id="20" name="Picture 19"/>
          <p:cNvPicPr>
            <a:picLocks noChangeAspect="1"/>
          </p:cNvPicPr>
          <p:nvPr/>
        </p:nvPicPr>
        <p:blipFill>
          <a:blip r:embed="rId5"/>
          <a:stretch>
            <a:fillRect/>
          </a:stretch>
        </p:blipFill>
        <p:spPr>
          <a:xfrm>
            <a:off x="2457285" y="5299678"/>
            <a:ext cx="2085729" cy="528204"/>
          </a:xfrm>
          <a:prstGeom prst="rect">
            <a:avLst/>
          </a:prstGeom>
        </p:spPr>
      </p:pic>
      <p:sp>
        <p:nvSpPr>
          <p:cNvPr id="24" name="Rectangle 23"/>
          <p:cNvSpPr/>
          <p:nvPr/>
        </p:nvSpPr>
        <p:spPr>
          <a:xfrm>
            <a:off x="1066682" y="5893791"/>
            <a:ext cx="936794" cy="323165"/>
          </a:xfrm>
          <a:prstGeom prst="rect">
            <a:avLst/>
          </a:prstGeom>
          <a:ln>
            <a:solidFill>
              <a:schemeClr val="tx1"/>
            </a:solidFill>
          </a:ln>
        </p:spPr>
        <p:txBody>
          <a:bodyPr wrap="square">
            <a:spAutoFit/>
          </a:bodyPr>
          <a:lstStyle/>
          <a:p>
            <a:pPr algn="ctr"/>
            <a:r>
              <a:rPr lang="pl-PL" sz="1500" i="1" dirty="0" smtClean="0"/>
              <a:t>K = </a:t>
            </a:r>
            <a:r>
              <a:rPr lang="en-GB" sz="1500" i="1" dirty="0" smtClean="0"/>
              <a:t>[2 </a:t>
            </a:r>
            <a:r>
              <a:rPr lang="en-GB" sz="1500" i="1" dirty="0"/>
              <a:t>3]</a:t>
            </a:r>
            <a:endParaRPr lang="en-GB" sz="1200" i="1" dirty="0"/>
          </a:p>
        </p:txBody>
      </p:sp>
      <p:pic>
        <p:nvPicPr>
          <p:cNvPr id="21" name="Picture 20"/>
          <p:cNvPicPr>
            <a:picLocks noChangeAspect="1"/>
          </p:cNvPicPr>
          <p:nvPr/>
        </p:nvPicPr>
        <p:blipFill>
          <a:blip r:embed="rId6">
            <a:duotone>
              <a:prstClr val="black"/>
              <a:schemeClr val="accent2">
                <a:tint val="45000"/>
                <a:satMod val="400000"/>
              </a:schemeClr>
            </a:duotone>
          </a:blip>
          <a:stretch>
            <a:fillRect/>
          </a:stretch>
        </p:blipFill>
        <p:spPr>
          <a:xfrm>
            <a:off x="5143500" y="5725363"/>
            <a:ext cx="2897354" cy="789770"/>
          </a:xfrm>
          <a:prstGeom prst="rect">
            <a:avLst/>
          </a:prstGeom>
        </p:spPr>
      </p:pic>
      <p:sp>
        <p:nvSpPr>
          <p:cNvPr id="27" name="Content Placeholder 3"/>
          <p:cNvSpPr txBox="1">
            <a:spLocks/>
          </p:cNvSpPr>
          <p:nvPr/>
        </p:nvSpPr>
        <p:spPr>
          <a:xfrm>
            <a:off x="5143500" y="5440433"/>
            <a:ext cx="4000500" cy="285207"/>
          </a:xfrm>
          <a:prstGeom prst="rect">
            <a:avLst/>
          </a:prstGeom>
          <a:solidFill>
            <a:schemeClr val="accent1">
              <a:lumMod val="75000"/>
            </a:schemeClr>
          </a:solidFill>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fr-FR" sz="1400" i="1" dirty="0" smtClean="0">
                <a:solidFill>
                  <a:schemeClr val="bg1"/>
                </a:solidFill>
              </a:rPr>
              <a:t>Représentation du système sur MATLAB Simulink</a:t>
            </a:r>
            <a:endParaRPr lang="fr-FR" sz="1400" i="1" dirty="0">
              <a:solidFill>
                <a:schemeClr val="bg1"/>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33034186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pl-PL" dirty="0" smtClean="0"/>
              <a:t>CONTroleur avec entree linearisee</a:t>
            </a:r>
            <a:endParaRPr lang="en-GB" dirty="0"/>
          </a:p>
        </p:txBody>
      </p:sp>
      <p:sp>
        <p:nvSpPr>
          <p:cNvPr id="8" name="Content Placeholder 7"/>
          <p:cNvSpPr>
            <a:spLocks noGrp="1"/>
          </p:cNvSpPr>
          <p:nvPr>
            <p:ph idx="1"/>
          </p:nvPr>
        </p:nvSpPr>
        <p:spPr>
          <a:xfrm>
            <a:off x="581192" y="2224454"/>
            <a:ext cx="7989752" cy="854627"/>
          </a:xfrm>
        </p:spPr>
        <p:txBody>
          <a:bodyPr>
            <a:normAutofit/>
          </a:bodyPr>
          <a:lstStyle/>
          <a:p>
            <a:r>
              <a:rPr lang="fr-FR" dirty="0"/>
              <a:t>Les simulations effectuées dans </a:t>
            </a:r>
            <a:r>
              <a:rPr lang="fr-FR" dirty="0" smtClean="0"/>
              <a:t>Simulink (Environnement de MATLAB) pour valider </a:t>
            </a:r>
            <a:r>
              <a:rPr lang="fr-FR" dirty="0"/>
              <a:t>notre </a:t>
            </a:r>
            <a:r>
              <a:rPr lang="fr-FR" dirty="0" smtClean="0"/>
              <a:t>approche et nos calculs :</a:t>
            </a:r>
            <a:endParaRPr lang="en-GB" dirty="0"/>
          </a:p>
        </p:txBody>
      </p:sp>
      <p:pic>
        <p:nvPicPr>
          <p:cNvPr id="14" name="Picture 13"/>
          <p:cNvPicPr>
            <a:picLocks noChangeAspect="1"/>
          </p:cNvPicPr>
          <p:nvPr/>
        </p:nvPicPr>
        <p:blipFill>
          <a:blip r:embed="rId2"/>
          <a:stretch>
            <a:fillRect/>
          </a:stretch>
        </p:blipFill>
        <p:spPr>
          <a:xfrm>
            <a:off x="936381" y="3174023"/>
            <a:ext cx="2957871" cy="2018865"/>
          </a:xfrm>
          <a:prstGeom prst="rect">
            <a:avLst/>
          </a:prstGeom>
        </p:spPr>
      </p:pic>
      <p:sp>
        <p:nvSpPr>
          <p:cNvPr id="15" name="Content Placeholder 3"/>
          <p:cNvSpPr txBox="1">
            <a:spLocks/>
          </p:cNvSpPr>
          <p:nvPr/>
        </p:nvSpPr>
        <p:spPr>
          <a:xfrm>
            <a:off x="4281853" y="3453372"/>
            <a:ext cx="4862147" cy="285207"/>
          </a:xfrm>
          <a:prstGeom prst="rect">
            <a:avLst/>
          </a:prstGeom>
          <a:solidFill>
            <a:schemeClr val="accent1">
              <a:lumMod val="75000"/>
            </a:schemeClr>
          </a:solidFill>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fr-FR" sz="1400" i="1" dirty="0" smtClean="0">
                <a:solidFill>
                  <a:schemeClr val="bg1"/>
                </a:solidFill>
              </a:rPr>
              <a:t>Représentation du système sur MATLAB Simulink</a:t>
            </a:r>
            <a:endParaRPr lang="fr-FR" sz="1400" i="1" dirty="0">
              <a:solidFill>
                <a:schemeClr val="bg1"/>
              </a:solidFill>
            </a:endParaRPr>
          </a:p>
        </p:txBody>
      </p:sp>
      <p:pic>
        <p:nvPicPr>
          <p:cNvPr id="2" name="Picture 1"/>
          <p:cNvPicPr>
            <a:picLocks noChangeAspect="1"/>
          </p:cNvPicPr>
          <p:nvPr/>
        </p:nvPicPr>
        <p:blipFill>
          <a:blip r:embed="rId3"/>
          <a:stretch>
            <a:fillRect/>
          </a:stretch>
        </p:blipFill>
        <p:spPr>
          <a:xfrm>
            <a:off x="4281853" y="3898561"/>
            <a:ext cx="4655477" cy="1599348"/>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10840045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Matlab </a:t>
            </a:r>
            <a:r>
              <a:rPr lang="fr-FR" dirty="0" err="1" smtClean="0"/>
              <a:t>simulink</a:t>
            </a:r>
            <a:endParaRPr lang="en-GB" dirty="0"/>
          </a:p>
        </p:txBody>
      </p:sp>
      <p:sp>
        <p:nvSpPr>
          <p:cNvPr id="3" name="Text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2"/>
          </p:nvPr>
        </p:nvSpPr>
        <p:spPr/>
        <p:txBody>
          <a:bodyPr/>
          <a:lstStyle/>
          <a:p>
            <a:fld id="{D57F1E4F-1CFF-5643-939E-217C01CDF565}" type="slidenum">
              <a:rPr lang="en-US" smtClean="0"/>
              <a:pPr/>
              <a:t>15</a:t>
            </a:fld>
            <a:endParaRPr lang="en-US" dirty="0"/>
          </a:p>
        </p:txBody>
      </p:sp>
      <p:pic>
        <p:nvPicPr>
          <p:cNvPr id="4098" name="Picture 2" descr="Icône de loupe fond d'écran HD 8K Image photographique | Image Premium  générée à base d'IA"/>
          <p:cNvPicPr>
            <a:picLocks noChangeAspect="1" noChangeArrowheads="1"/>
          </p:cNvPicPr>
          <p:nvPr/>
        </p:nvPicPr>
        <p:blipFill rotWithShape="1">
          <a:blip r:embed="rId2">
            <a:extLst>
              <a:ext uri="{28A0092B-C50C-407E-A947-70E740481C1C}">
                <a14:useLocalDpi xmlns:a14="http://schemas.microsoft.com/office/drawing/2010/main" val="0"/>
              </a:ext>
            </a:extLst>
          </a:blip>
          <a:srcRect t="23337" b="21802"/>
          <a:stretch/>
        </p:blipFill>
        <p:spPr bwMode="auto">
          <a:xfrm>
            <a:off x="581193" y="1072444"/>
            <a:ext cx="8147272" cy="2506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687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pl-PL" dirty="0"/>
              <a:t>SIMULINK</a:t>
            </a:r>
            <a:r>
              <a:rPr lang="fr-FR" dirty="0"/>
              <a:t> - </a:t>
            </a:r>
            <a:r>
              <a:rPr lang="pl-PL" dirty="0"/>
              <a:t>SYST</a:t>
            </a:r>
            <a:r>
              <a:rPr lang="fr-FR" dirty="0"/>
              <a:t>è</a:t>
            </a:r>
            <a:r>
              <a:rPr lang="pl-PL" dirty="0"/>
              <a:t>ME LIN</a:t>
            </a:r>
            <a:r>
              <a:rPr lang="fr-FR" dirty="0"/>
              <a:t>é</a:t>
            </a:r>
            <a:r>
              <a:rPr lang="pl-PL" dirty="0"/>
              <a:t>ARIS</a:t>
            </a:r>
            <a:r>
              <a:rPr lang="fr-FR" dirty="0"/>
              <a:t>é</a:t>
            </a:r>
            <a:endParaRPr lang="en-GB" dirty="0"/>
          </a:p>
        </p:txBody>
      </p:sp>
      <p:sp>
        <p:nvSpPr>
          <p:cNvPr id="8" name="Content Placeholder 7"/>
          <p:cNvSpPr>
            <a:spLocks noGrp="1"/>
          </p:cNvSpPr>
          <p:nvPr>
            <p:ph idx="1"/>
          </p:nvPr>
        </p:nvSpPr>
        <p:spPr>
          <a:xfrm>
            <a:off x="581192" y="2148408"/>
            <a:ext cx="7989752" cy="849769"/>
          </a:xfrm>
        </p:spPr>
        <p:txBody>
          <a:bodyPr>
            <a:normAutofit fontScale="92500" lnSpcReduction="10000"/>
          </a:bodyPr>
          <a:lstStyle/>
          <a:p>
            <a:r>
              <a:rPr lang="fr-FR" dirty="0"/>
              <a:t>Les simulations </a:t>
            </a:r>
            <a:r>
              <a:rPr lang="fr-FR" dirty="0" smtClean="0"/>
              <a:t>seront effectuées </a:t>
            </a:r>
            <a:r>
              <a:rPr lang="fr-FR" dirty="0"/>
              <a:t>dans </a:t>
            </a:r>
            <a:r>
              <a:rPr lang="fr-FR" dirty="0" smtClean="0"/>
              <a:t>Simulink (Environnement de MATLAB) pour valider </a:t>
            </a:r>
            <a:r>
              <a:rPr lang="fr-FR" dirty="0"/>
              <a:t>notre </a:t>
            </a:r>
            <a:r>
              <a:rPr lang="fr-FR" dirty="0" smtClean="0"/>
              <a:t>approche et nos calculs</a:t>
            </a:r>
            <a:r>
              <a:rPr lang="pl-PL" dirty="0" smtClean="0"/>
              <a:t>, </a:t>
            </a:r>
            <a:r>
              <a:rPr lang="fr-FR" dirty="0" smtClean="0"/>
              <a:t>voici Notre système non linéaire en rouge et le schéma mis en place pour linéariser son état x</a:t>
            </a:r>
            <a:endParaRPr lang="fr-FR" dirty="0"/>
          </a:p>
        </p:txBody>
      </p:sp>
      <p:pic>
        <p:nvPicPr>
          <p:cNvPr id="2" name="Picture 1"/>
          <p:cNvPicPr>
            <a:picLocks noChangeAspect="1"/>
          </p:cNvPicPr>
          <p:nvPr/>
        </p:nvPicPr>
        <p:blipFill>
          <a:blip r:embed="rId2"/>
          <a:stretch>
            <a:fillRect/>
          </a:stretch>
        </p:blipFill>
        <p:spPr>
          <a:xfrm>
            <a:off x="771610" y="3138854"/>
            <a:ext cx="7646843" cy="2720079"/>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6206257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pl-PL" dirty="0"/>
              <a:t>SIMULINK</a:t>
            </a:r>
            <a:r>
              <a:rPr lang="fr-FR" dirty="0"/>
              <a:t> - </a:t>
            </a:r>
            <a:r>
              <a:rPr lang="pl-PL" dirty="0" smtClean="0"/>
              <a:t>SYST</a:t>
            </a:r>
            <a:r>
              <a:rPr lang="fr-FR" dirty="0" smtClean="0"/>
              <a:t>è</a:t>
            </a:r>
            <a:r>
              <a:rPr lang="pl-PL" dirty="0" smtClean="0"/>
              <a:t>ME LIN</a:t>
            </a:r>
            <a:r>
              <a:rPr lang="fr-FR" dirty="0" smtClean="0"/>
              <a:t>é</a:t>
            </a:r>
            <a:r>
              <a:rPr lang="pl-PL" dirty="0" smtClean="0"/>
              <a:t>ARIS</a:t>
            </a:r>
            <a:r>
              <a:rPr lang="fr-FR" dirty="0" smtClean="0"/>
              <a:t>é</a:t>
            </a:r>
            <a:r>
              <a:rPr lang="pl-PL" dirty="0"/>
              <a:t/>
            </a:r>
            <a:br>
              <a:rPr lang="pl-PL" dirty="0"/>
            </a:br>
            <a:r>
              <a:rPr lang="pl-PL" sz="2000" i="1" dirty="0"/>
              <a:t>TEST DE STABILITE DU </a:t>
            </a:r>
            <a:r>
              <a:rPr lang="pl-PL" sz="2000" i="1" dirty="0" smtClean="0"/>
              <a:t>SYST</a:t>
            </a:r>
            <a:r>
              <a:rPr lang="fr-FR" sz="2000" i="1" dirty="0" smtClean="0"/>
              <a:t>è</a:t>
            </a:r>
            <a:r>
              <a:rPr lang="pl-PL" sz="2000" i="1" dirty="0" smtClean="0"/>
              <a:t>ME LIN</a:t>
            </a:r>
            <a:r>
              <a:rPr lang="fr-FR" sz="2000" i="1" dirty="0" smtClean="0"/>
              <a:t>é</a:t>
            </a:r>
            <a:r>
              <a:rPr lang="pl-PL" sz="2000" i="1" dirty="0" smtClean="0"/>
              <a:t>ARIS</a:t>
            </a:r>
            <a:r>
              <a:rPr lang="fr-FR" sz="2000" i="1" dirty="0" smtClean="0"/>
              <a:t>é</a:t>
            </a:r>
            <a:endParaRPr lang="en-GB" dirty="0"/>
          </a:p>
        </p:txBody>
      </p:sp>
      <p:sp>
        <p:nvSpPr>
          <p:cNvPr id="6" name="Content Placeholder 7"/>
          <p:cNvSpPr txBox="1">
            <a:spLocks/>
          </p:cNvSpPr>
          <p:nvPr/>
        </p:nvSpPr>
        <p:spPr>
          <a:xfrm>
            <a:off x="581191" y="1988031"/>
            <a:ext cx="8079232" cy="1037491"/>
          </a:xfrm>
          <a:prstGeom prst="rect">
            <a:avLst/>
          </a:prstGeom>
        </p:spPr>
        <p:txBody>
          <a:bodyPr vert="horz" lIns="91440" tIns="45720" rIns="91440" bIns="45720" rtlCol="0" anchor="ctr">
            <a:normAutofit fontScale="925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fr-FR" sz="2400" b="1" dirty="0" smtClean="0">
                <a:solidFill>
                  <a:srgbClr val="0070C0"/>
                </a:solidFill>
              </a:rPr>
              <a:t>1</a:t>
            </a:r>
            <a:r>
              <a:rPr lang="fr-FR" sz="2400" b="1" baseline="30000" dirty="0" smtClean="0">
                <a:solidFill>
                  <a:srgbClr val="0070C0"/>
                </a:solidFill>
              </a:rPr>
              <a:t>er</a:t>
            </a:r>
            <a:r>
              <a:rPr lang="fr-FR" sz="2400" b="1" dirty="0" smtClean="0">
                <a:solidFill>
                  <a:srgbClr val="0070C0"/>
                </a:solidFill>
              </a:rPr>
              <a:t> </a:t>
            </a:r>
            <a:r>
              <a:rPr lang="pl-PL" sz="2400" b="1" dirty="0" smtClean="0">
                <a:solidFill>
                  <a:srgbClr val="0070C0"/>
                </a:solidFill>
              </a:rPr>
              <a:t>Test : </a:t>
            </a:r>
            <a:r>
              <a:rPr lang="fr-FR" sz="2400" b="1" dirty="0" smtClean="0"/>
              <a:t>x</a:t>
            </a:r>
            <a:r>
              <a:rPr lang="fr-FR" sz="1200" b="1" dirty="0" smtClean="0"/>
              <a:t>1 </a:t>
            </a:r>
            <a:r>
              <a:rPr lang="fr-FR" sz="2400" b="1" dirty="0" smtClean="0"/>
              <a:t>= </a:t>
            </a:r>
            <a:r>
              <a:rPr lang="pl-PL" sz="2400" b="1" dirty="0" smtClean="0"/>
              <a:t>2</a:t>
            </a:r>
            <a:r>
              <a:rPr lang="fr-FR" sz="2400" b="1" dirty="0" smtClean="0"/>
              <a:t> </a:t>
            </a:r>
            <a:r>
              <a:rPr lang="fr-FR" sz="2400" b="1" dirty="0"/>
              <a:t>et </a:t>
            </a:r>
            <a:r>
              <a:rPr lang="fr-FR" sz="2400" b="1" dirty="0" smtClean="0"/>
              <a:t>x</a:t>
            </a:r>
            <a:r>
              <a:rPr lang="fr-FR" sz="1200" b="1" dirty="0" smtClean="0"/>
              <a:t>2 </a:t>
            </a:r>
            <a:r>
              <a:rPr lang="fr-FR" sz="2400" b="1" dirty="0" smtClean="0"/>
              <a:t>= </a:t>
            </a:r>
            <a:r>
              <a:rPr lang="pl-PL" sz="2400" b="1" dirty="0" smtClean="0"/>
              <a:t>4</a:t>
            </a:r>
          </a:p>
          <a:p>
            <a:pPr marL="0" indent="0">
              <a:buNone/>
            </a:pPr>
            <a:r>
              <a:rPr lang="fr-FR" dirty="0" smtClean="0"/>
              <a:t>Nous initialisons notre système à une position différente de son point d’équilibre x=[0;0]</a:t>
            </a:r>
            <a:r>
              <a:rPr lang="pl-PL" dirty="0" smtClean="0"/>
              <a:t> </a:t>
            </a:r>
            <a:r>
              <a:rPr lang="fr-FR" dirty="0" smtClean="0"/>
              <a:t>; pour vérifier qu’il reviendra a sa position d’équilibre 0</a:t>
            </a:r>
            <a:endParaRPr lang="fr-FR" dirty="0"/>
          </a:p>
        </p:txBody>
      </p:sp>
      <p:pic>
        <p:nvPicPr>
          <p:cNvPr id="11" name="Picture 10"/>
          <p:cNvPicPr>
            <a:picLocks noChangeAspect="1"/>
          </p:cNvPicPr>
          <p:nvPr/>
        </p:nvPicPr>
        <p:blipFill rotWithShape="1">
          <a:blip r:embed="rId2"/>
          <a:srcRect b="3750"/>
          <a:stretch/>
        </p:blipFill>
        <p:spPr>
          <a:xfrm>
            <a:off x="698953" y="3025522"/>
            <a:ext cx="3291342" cy="2241070"/>
          </a:xfrm>
          <a:prstGeom prst="rect">
            <a:avLst/>
          </a:prstGeom>
        </p:spPr>
      </p:pic>
      <p:sp>
        <p:nvSpPr>
          <p:cNvPr id="13" name="Content Placeholder 7"/>
          <p:cNvSpPr txBox="1">
            <a:spLocks/>
          </p:cNvSpPr>
          <p:nvPr/>
        </p:nvSpPr>
        <p:spPr>
          <a:xfrm>
            <a:off x="581191" y="5353910"/>
            <a:ext cx="3194693" cy="1063867"/>
          </a:xfrm>
          <a:prstGeom prst="rect">
            <a:avLst/>
          </a:prstGeom>
        </p:spPr>
        <p:txBody>
          <a:bodyPr vert="horz" lIns="91440" tIns="45720" rIns="91440" bIns="45720" rtlCol="0" anchor="ctr">
            <a:normAutofit fontScale="77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fr-FR" b="1" dirty="0" smtClean="0">
                <a:solidFill>
                  <a:srgbClr val="C00000"/>
                </a:solidFill>
              </a:rPr>
              <a:t>CONCLUSION</a:t>
            </a:r>
          </a:p>
          <a:p>
            <a:pPr marL="0" indent="0">
              <a:buNone/>
            </a:pPr>
            <a:r>
              <a:rPr lang="fr-FR" dirty="0" smtClean="0">
                <a:solidFill>
                  <a:schemeClr val="tx2">
                    <a:lumMod val="75000"/>
                  </a:schemeClr>
                </a:solidFill>
              </a:rPr>
              <a:t>Au début, le système quitte effectivement des positions définies mais au bout de </a:t>
            </a:r>
            <a:r>
              <a:rPr lang="fr-FR" b="1" dirty="0" smtClean="0">
                <a:solidFill>
                  <a:srgbClr val="0070C0"/>
                </a:solidFill>
              </a:rPr>
              <a:t>5s </a:t>
            </a:r>
            <a:r>
              <a:rPr lang="fr-FR" dirty="0" smtClean="0">
                <a:solidFill>
                  <a:schemeClr val="tx2">
                    <a:lumMod val="75000"/>
                  </a:schemeClr>
                </a:solidFill>
              </a:rPr>
              <a:t>le système s’est stabilisé.</a:t>
            </a:r>
            <a:endParaRPr lang="fr-FR" dirty="0">
              <a:solidFill>
                <a:schemeClr val="tx2">
                  <a:lumMod val="75000"/>
                </a:schemeClr>
              </a:solidFill>
            </a:endParaRPr>
          </a:p>
        </p:txBody>
      </p:sp>
      <p:pic>
        <p:nvPicPr>
          <p:cNvPr id="5" name="Picture 4"/>
          <p:cNvPicPr>
            <a:picLocks noChangeAspect="1"/>
          </p:cNvPicPr>
          <p:nvPr/>
        </p:nvPicPr>
        <p:blipFill rotWithShape="1">
          <a:blip r:embed="rId3"/>
          <a:srcRect b="3487"/>
          <a:stretch/>
        </p:blipFill>
        <p:spPr>
          <a:xfrm>
            <a:off x="3990295" y="2955183"/>
            <a:ext cx="4737531" cy="3234601"/>
          </a:xfrm>
          <a:prstGeom prst="rect">
            <a:avLst/>
          </a:prstGeom>
        </p:spPr>
      </p:pic>
      <p:sp>
        <p:nvSpPr>
          <p:cNvPr id="15" name="Smiley Face 14"/>
          <p:cNvSpPr/>
          <p:nvPr/>
        </p:nvSpPr>
        <p:spPr>
          <a:xfrm>
            <a:off x="573006" y="5406662"/>
            <a:ext cx="284883" cy="284883"/>
          </a:xfrm>
          <a:prstGeom prst="smileyFace">
            <a:avLst/>
          </a:prstGeom>
          <a:solidFill>
            <a:srgbClr val="FFC00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lide Number Placeholder 1"/>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23899082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pl-PL" dirty="0" smtClean="0"/>
              <a:t>SYST</a:t>
            </a:r>
            <a:r>
              <a:rPr lang="fr-FR" dirty="0" smtClean="0"/>
              <a:t>è</a:t>
            </a:r>
            <a:r>
              <a:rPr lang="pl-PL" dirty="0" smtClean="0"/>
              <a:t>ME LIN</a:t>
            </a:r>
            <a:r>
              <a:rPr lang="fr-FR" dirty="0" smtClean="0"/>
              <a:t>é</a:t>
            </a:r>
            <a:r>
              <a:rPr lang="pl-PL" dirty="0" smtClean="0"/>
              <a:t>ARIS</a:t>
            </a:r>
            <a:r>
              <a:rPr lang="fr-FR" dirty="0" smtClean="0"/>
              <a:t>é</a:t>
            </a:r>
            <a:r>
              <a:rPr lang="pl-PL" dirty="0" smtClean="0"/>
              <a:t> AVEC </a:t>
            </a:r>
            <a:r>
              <a:rPr lang="fr-FR" dirty="0" smtClean="0"/>
              <a:t>entrée référence</a:t>
            </a:r>
            <a:r>
              <a:rPr lang="pl-PL" dirty="0"/>
              <a:t/>
            </a:r>
            <a:br>
              <a:rPr lang="pl-PL" dirty="0"/>
            </a:br>
            <a:r>
              <a:rPr lang="pl-PL" sz="2000" i="1" dirty="0" smtClean="0"/>
              <a:t>CONTROL </a:t>
            </a:r>
            <a:r>
              <a:rPr lang="pl-PL" sz="2000" i="1" dirty="0"/>
              <a:t>DU </a:t>
            </a:r>
            <a:r>
              <a:rPr lang="pl-PL" sz="2000" i="1" dirty="0" smtClean="0"/>
              <a:t>SYST</a:t>
            </a:r>
            <a:r>
              <a:rPr lang="fr-FR" sz="2000" i="1" dirty="0" smtClean="0"/>
              <a:t>è</a:t>
            </a:r>
            <a:r>
              <a:rPr lang="pl-PL" sz="2000" i="1" dirty="0" smtClean="0"/>
              <a:t>ME LIN</a:t>
            </a:r>
            <a:r>
              <a:rPr lang="fr-FR" sz="2000" i="1" dirty="0" smtClean="0"/>
              <a:t>é</a:t>
            </a:r>
            <a:r>
              <a:rPr lang="pl-PL" sz="2000" i="1" dirty="0" smtClean="0"/>
              <a:t>ARIS</a:t>
            </a:r>
            <a:r>
              <a:rPr lang="fr-FR" sz="2000" i="1" dirty="0" smtClean="0"/>
              <a:t>é</a:t>
            </a:r>
            <a:endParaRPr lang="en-GB" dirty="0"/>
          </a:p>
        </p:txBody>
      </p:sp>
      <p:sp>
        <p:nvSpPr>
          <p:cNvPr id="6" name="Content Placeholder 7"/>
          <p:cNvSpPr txBox="1">
            <a:spLocks/>
          </p:cNvSpPr>
          <p:nvPr/>
        </p:nvSpPr>
        <p:spPr>
          <a:xfrm>
            <a:off x="581191" y="1916723"/>
            <a:ext cx="8149572" cy="1311899"/>
          </a:xfrm>
          <a:prstGeom prst="rect">
            <a:avLst/>
          </a:prstGeom>
        </p:spPr>
        <p:txBody>
          <a:bodyPr vert="horz" lIns="91440" tIns="45720" rIns="91440" bIns="45720" rtlCol="0" anchor="ctr">
            <a:normAutofit fontScale="925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fr-FR" sz="2400" b="1" dirty="0" smtClean="0">
                <a:solidFill>
                  <a:srgbClr val="0070C0"/>
                </a:solidFill>
              </a:rPr>
              <a:t>Principe </a:t>
            </a:r>
            <a:r>
              <a:rPr lang="pl-PL" sz="2400" b="1" dirty="0" smtClean="0">
                <a:solidFill>
                  <a:srgbClr val="0070C0"/>
                </a:solidFill>
              </a:rPr>
              <a:t>: </a:t>
            </a:r>
            <a:r>
              <a:rPr lang="pl-PL" dirty="0" smtClean="0"/>
              <a:t>Nous </a:t>
            </a:r>
            <a:r>
              <a:rPr lang="fr-FR" dirty="0" smtClean="0"/>
              <a:t>avons ainsi la représentation totale de notre système équipé d’une entrée. Le principe est simple, définir un signal qui sert de référence pour notre modèle, ainsi nous définirons une fonction et grâce à notre </a:t>
            </a:r>
            <a:r>
              <a:rPr lang="fr-FR" dirty="0" err="1" smtClean="0"/>
              <a:t>controlleur</a:t>
            </a:r>
            <a:r>
              <a:rPr lang="fr-FR" dirty="0" smtClean="0"/>
              <a:t> gain K nous serons en mesure de commande notre robot afin qu’il traque notre référence. </a:t>
            </a:r>
            <a:endParaRPr lang="fr-FR" b="1" dirty="0"/>
          </a:p>
        </p:txBody>
      </p:sp>
      <p:pic>
        <p:nvPicPr>
          <p:cNvPr id="5" name="Picture 4"/>
          <p:cNvPicPr>
            <a:picLocks noChangeAspect="1"/>
          </p:cNvPicPr>
          <p:nvPr/>
        </p:nvPicPr>
        <p:blipFill>
          <a:blip r:embed="rId2"/>
          <a:stretch>
            <a:fillRect/>
          </a:stretch>
        </p:blipFill>
        <p:spPr>
          <a:xfrm>
            <a:off x="355824" y="3374542"/>
            <a:ext cx="8440487" cy="2902888"/>
          </a:xfrm>
          <a:prstGeom prst="rect">
            <a:avLst/>
          </a:prstGeom>
        </p:spPr>
      </p:pic>
      <p:sp>
        <p:nvSpPr>
          <p:cNvPr id="8" name="Slide Number Placeholder 7"/>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29981612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pl-PL" dirty="0"/>
              <a:t>SIMULINK</a:t>
            </a:r>
            <a:r>
              <a:rPr lang="fr-FR" dirty="0"/>
              <a:t> - </a:t>
            </a:r>
            <a:r>
              <a:rPr lang="pl-PL" dirty="0" smtClean="0"/>
              <a:t>SYST</a:t>
            </a:r>
            <a:r>
              <a:rPr lang="fr-FR" dirty="0" smtClean="0"/>
              <a:t>è</a:t>
            </a:r>
            <a:r>
              <a:rPr lang="pl-PL" dirty="0" smtClean="0"/>
              <a:t>ME LIN</a:t>
            </a:r>
            <a:r>
              <a:rPr lang="fr-FR" dirty="0" smtClean="0"/>
              <a:t>é</a:t>
            </a:r>
            <a:r>
              <a:rPr lang="pl-PL" dirty="0" smtClean="0"/>
              <a:t>ARIS</a:t>
            </a:r>
            <a:r>
              <a:rPr lang="fr-FR" dirty="0" smtClean="0"/>
              <a:t>é</a:t>
            </a:r>
            <a:r>
              <a:rPr lang="pl-PL" dirty="0"/>
              <a:t/>
            </a:r>
            <a:br>
              <a:rPr lang="pl-PL" dirty="0"/>
            </a:br>
            <a:r>
              <a:rPr lang="pl-PL" sz="2000" i="1" dirty="0"/>
              <a:t>TEST DE STABILITE DU </a:t>
            </a:r>
            <a:r>
              <a:rPr lang="pl-PL" sz="2000" i="1" dirty="0" smtClean="0"/>
              <a:t>SYST</a:t>
            </a:r>
            <a:r>
              <a:rPr lang="fr-FR" sz="2000" i="1" dirty="0" smtClean="0"/>
              <a:t>è</a:t>
            </a:r>
            <a:r>
              <a:rPr lang="pl-PL" sz="2000" i="1" dirty="0" smtClean="0"/>
              <a:t>ME LIN</a:t>
            </a:r>
            <a:r>
              <a:rPr lang="fr-FR" sz="2000" i="1" dirty="0" smtClean="0"/>
              <a:t>é</a:t>
            </a:r>
            <a:r>
              <a:rPr lang="pl-PL" sz="2000" i="1" dirty="0" smtClean="0"/>
              <a:t>ARIS</a:t>
            </a:r>
            <a:r>
              <a:rPr lang="fr-FR" sz="2000" i="1" dirty="0" smtClean="0"/>
              <a:t>é</a:t>
            </a:r>
            <a:endParaRPr lang="en-GB" dirty="0"/>
          </a:p>
        </p:txBody>
      </p:sp>
      <p:sp>
        <p:nvSpPr>
          <p:cNvPr id="6" name="Content Placeholder 7"/>
          <p:cNvSpPr txBox="1">
            <a:spLocks/>
          </p:cNvSpPr>
          <p:nvPr/>
        </p:nvSpPr>
        <p:spPr>
          <a:xfrm>
            <a:off x="581191" y="2043288"/>
            <a:ext cx="3979520" cy="3048001"/>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fr-FR" sz="2400" b="1" dirty="0" smtClean="0">
                <a:solidFill>
                  <a:srgbClr val="0070C0"/>
                </a:solidFill>
              </a:rPr>
              <a:t>2</a:t>
            </a:r>
            <a:r>
              <a:rPr lang="fr-FR" sz="2400" b="1" baseline="30000" dirty="0" smtClean="0">
                <a:solidFill>
                  <a:srgbClr val="0070C0"/>
                </a:solidFill>
              </a:rPr>
              <a:t>ème</a:t>
            </a:r>
            <a:r>
              <a:rPr lang="fr-FR" sz="2400" b="1" dirty="0" smtClean="0">
                <a:solidFill>
                  <a:srgbClr val="0070C0"/>
                </a:solidFill>
              </a:rPr>
              <a:t> </a:t>
            </a:r>
            <a:r>
              <a:rPr lang="pl-PL" sz="2400" b="1" dirty="0" smtClean="0">
                <a:solidFill>
                  <a:srgbClr val="0070C0"/>
                </a:solidFill>
              </a:rPr>
              <a:t>Test : </a:t>
            </a:r>
            <a:endParaRPr lang="fr-FR" sz="2400" b="1" dirty="0" smtClean="0">
              <a:solidFill>
                <a:srgbClr val="0070C0"/>
              </a:solidFill>
            </a:endParaRPr>
          </a:p>
          <a:p>
            <a:r>
              <a:rPr lang="pl-PL" dirty="0" smtClean="0"/>
              <a:t>Nous envoyons une impulsion de valeur </a:t>
            </a:r>
            <a:r>
              <a:rPr lang="fr-FR" dirty="0" smtClean="0"/>
              <a:t>2</a:t>
            </a:r>
            <a:r>
              <a:rPr lang="pl-PL" dirty="0" smtClean="0"/>
              <a:t> qui va se </a:t>
            </a:r>
            <a:r>
              <a:rPr lang="fr-FR" dirty="0" smtClean="0"/>
              <a:t>déclencher à 2s, cela représente notre </a:t>
            </a:r>
            <a:r>
              <a:rPr lang="fr-FR" b="1" dirty="0" smtClean="0"/>
              <a:t>Trajectoire de référence Zr </a:t>
            </a:r>
            <a:r>
              <a:rPr lang="fr-FR" dirty="0" smtClean="0"/>
              <a:t>; Sachant que nous avons laissé le système à sa position instable (x</a:t>
            </a:r>
            <a:r>
              <a:rPr lang="en-GB" dirty="0"/>
              <a:t>≠</a:t>
            </a:r>
            <a:r>
              <a:rPr lang="pl-PL" dirty="0" smtClean="0"/>
              <a:t>0)</a:t>
            </a:r>
            <a:r>
              <a:rPr lang="fr-FR" dirty="0" smtClean="0"/>
              <a:t>. Nous a</a:t>
            </a:r>
            <a:r>
              <a:rPr lang="pl-PL" dirty="0" smtClean="0"/>
              <a:t>v</a:t>
            </a:r>
            <a:r>
              <a:rPr lang="fr-FR" dirty="0" err="1" smtClean="0"/>
              <a:t>ons</a:t>
            </a:r>
            <a:r>
              <a:rPr lang="fr-FR" dirty="0" smtClean="0"/>
              <a:t> </a:t>
            </a:r>
            <a:r>
              <a:rPr lang="pl-PL" dirty="0" smtClean="0"/>
              <a:t>ci-apr</a:t>
            </a:r>
            <a:r>
              <a:rPr lang="fr-FR" dirty="0" smtClean="0"/>
              <a:t>ès le comportement de la </a:t>
            </a:r>
            <a:r>
              <a:rPr lang="fr-FR" b="1" dirty="0" smtClean="0"/>
              <a:t>sortie Z vis-à-vis de Zr.</a:t>
            </a:r>
            <a:endParaRPr lang="fr-FR" b="1" dirty="0"/>
          </a:p>
        </p:txBody>
      </p:sp>
      <p:pic>
        <p:nvPicPr>
          <p:cNvPr id="8" name="Picture 7"/>
          <p:cNvPicPr>
            <a:picLocks noChangeAspect="1"/>
          </p:cNvPicPr>
          <p:nvPr/>
        </p:nvPicPr>
        <p:blipFill rotWithShape="1">
          <a:blip r:embed="rId2"/>
          <a:srcRect l="106" t="49859" r="49825" b="-516"/>
          <a:stretch/>
        </p:blipFill>
        <p:spPr>
          <a:xfrm>
            <a:off x="4963498" y="2043288"/>
            <a:ext cx="3607446" cy="2340479"/>
          </a:xfrm>
          <a:prstGeom prst="rect">
            <a:avLst/>
          </a:prstGeom>
        </p:spPr>
      </p:pic>
      <p:pic>
        <p:nvPicPr>
          <p:cNvPr id="13" name="Picture 12"/>
          <p:cNvPicPr>
            <a:picLocks noChangeAspect="1"/>
          </p:cNvPicPr>
          <p:nvPr/>
        </p:nvPicPr>
        <p:blipFill rotWithShape="1">
          <a:blip r:embed="rId2"/>
          <a:srcRect t="-457" r="49655" b="49761"/>
          <a:stretch/>
        </p:blipFill>
        <p:spPr>
          <a:xfrm>
            <a:off x="4847285" y="4383767"/>
            <a:ext cx="3723659" cy="2404533"/>
          </a:xfrm>
          <a:prstGeom prst="rect">
            <a:avLst/>
          </a:prstGeom>
        </p:spPr>
      </p:pic>
      <p:pic>
        <p:nvPicPr>
          <p:cNvPr id="11" name="Picture 10"/>
          <p:cNvPicPr>
            <a:picLocks noChangeAspect="1"/>
          </p:cNvPicPr>
          <p:nvPr/>
        </p:nvPicPr>
        <p:blipFill>
          <a:blip r:embed="rId3"/>
          <a:stretch>
            <a:fillRect/>
          </a:stretch>
        </p:blipFill>
        <p:spPr>
          <a:xfrm>
            <a:off x="900993" y="5053617"/>
            <a:ext cx="3068353" cy="1286933"/>
          </a:xfrm>
          <a:prstGeom prst="rect">
            <a:avLst/>
          </a:prstGeom>
        </p:spPr>
      </p:pic>
      <p:sp>
        <p:nvSpPr>
          <p:cNvPr id="15" name="Slide Number Placeholder 14"/>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3996471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Table de mati</a:t>
            </a:r>
            <a:r>
              <a:rPr lang="fr-FR" dirty="0" smtClean="0"/>
              <a:t>è</a:t>
            </a:r>
            <a:r>
              <a:rPr lang="pl-PL" dirty="0" smtClean="0"/>
              <a:t>res</a:t>
            </a:r>
            <a:endParaRPr lang="en-GB" dirty="0"/>
          </a:p>
        </p:txBody>
      </p:sp>
      <p:sp>
        <p:nvSpPr>
          <p:cNvPr id="3" name="Content Placeholder 2"/>
          <p:cNvSpPr>
            <a:spLocks noGrp="1"/>
          </p:cNvSpPr>
          <p:nvPr>
            <p:ph idx="1"/>
          </p:nvPr>
        </p:nvSpPr>
        <p:spPr/>
        <p:txBody>
          <a:bodyPr>
            <a:normAutofit/>
          </a:bodyPr>
          <a:lstStyle/>
          <a:p>
            <a:r>
              <a:rPr lang="en-GB" sz="2800" dirty="0">
                <a:solidFill>
                  <a:schemeClr val="accent2">
                    <a:lumMod val="75000"/>
                  </a:schemeClr>
                </a:solidFill>
              </a:rPr>
              <a:t>I. </a:t>
            </a:r>
            <a:r>
              <a:rPr lang="en-GB" sz="2800" dirty="0" smtClean="0"/>
              <a:t>Introduction</a:t>
            </a:r>
          </a:p>
          <a:p>
            <a:r>
              <a:rPr lang="en-GB" sz="2800" dirty="0" smtClean="0">
                <a:solidFill>
                  <a:schemeClr val="accent2">
                    <a:lumMod val="75000"/>
                  </a:schemeClr>
                </a:solidFill>
              </a:rPr>
              <a:t>II.</a:t>
            </a:r>
            <a:r>
              <a:rPr lang="en-GB" sz="2800" dirty="0" smtClean="0">
                <a:solidFill>
                  <a:srgbClr val="0070C0"/>
                </a:solidFill>
              </a:rPr>
              <a:t> </a:t>
            </a:r>
            <a:r>
              <a:rPr lang="en-GB" sz="2800" dirty="0" err="1" smtClean="0"/>
              <a:t>Étude</a:t>
            </a:r>
            <a:r>
              <a:rPr lang="en-GB" sz="2800" dirty="0" smtClean="0"/>
              <a:t> du </a:t>
            </a:r>
            <a:r>
              <a:rPr lang="en-GB" sz="2800" dirty="0" err="1" smtClean="0"/>
              <a:t>Système</a:t>
            </a:r>
            <a:endParaRPr lang="en-GB" sz="2800" dirty="0" smtClean="0"/>
          </a:p>
          <a:p>
            <a:r>
              <a:rPr lang="en-GB" sz="2800" dirty="0" smtClean="0">
                <a:solidFill>
                  <a:schemeClr val="accent2">
                    <a:lumMod val="75000"/>
                  </a:schemeClr>
                </a:solidFill>
              </a:rPr>
              <a:t>III</a:t>
            </a:r>
            <a:r>
              <a:rPr lang="en-GB" sz="2800" dirty="0">
                <a:solidFill>
                  <a:schemeClr val="accent2">
                    <a:lumMod val="75000"/>
                  </a:schemeClr>
                </a:solidFill>
              </a:rPr>
              <a:t>. </a:t>
            </a:r>
            <a:r>
              <a:rPr lang="en-GB" sz="2800" dirty="0"/>
              <a:t>Simulink </a:t>
            </a:r>
            <a:r>
              <a:rPr lang="en-GB" sz="2800" dirty="0" smtClean="0"/>
              <a:t>Model</a:t>
            </a:r>
          </a:p>
          <a:p>
            <a:r>
              <a:rPr lang="en-GB" sz="2800" smtClean="0">
                <a:solidFill>
                  <a:schemeClr val="accent2">
                    <a:lumMod val="75000"/>
                  </a:schemeClr>
                </a:solidFill>
              </a:rPr>
              <a:t>IV</a:t>
            </a:r>
            <a:r>
              <a:rPr lang="en-GB" sz="2800" dirty="0">
                <a:solidFill>
                  <a:schemeClr val="accent2">
                    <a:lumMod val="75000"/>
                  </a:schemeClr>
                </a:solidFill>
              </a:rPr>
              <a:t>. </a:t>
            </a:r>
            <a:r>
              <a:rPr lang="en-GB" sz="2800" dirty="0"/>
              <a:t>Conclusion</a:t>
            </a:r>
          </a:p>
        </p:txBody>
      </p:sp>
      <p:sp>
        <p:nvSpPr>
          <p:cNvPr id="4" name="Slide Number Placeholder 3"/>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5654900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pl-PL" dirty="0"/>
              <a:t>SIMULINK</a:t>
            </a:r>
            <a:r>
              <a:rPr lang="fr-FR" dirty="0"/>
              <a:t> - </a:t>
            </a:r>
            <a:r>
              <a:rPr lang="pl-PL" dirty="0" smtClean="0"/>
              <a:t>SYST</a:t>
            </a:r>
            <a:r>
              <a:rPr lang="fr-FR" dirty="0" smtClean="0"/>
              <a:t>è</a:t>
            </a:r>
            <a:r>
              <a:rPr lang="pl-PL" dirty="0" smtClean="0"/>
              <a:t>ME LIN</a:t>
            </a:r>
            <a:r>
              <a:rPr lang="fr-FR" dirty="0" smtClean="0"/>
              <a:t>é</a:t>
            </a:r>
            <a:r>
              <a:rPr lang="pl-PL" dirty="0" smtClean="0"/>
              <a:t>ARIS</a:t>
            </a:r>
            <a:r>
              <a:rPr lang="fr-FR" dirty="0" smtClean="0"/>
              <a:t>é</a:t>
            </a:r>
            <a:r>
              <a:rPr lang="pl-PL" dirty="0"/>
              <a:t/>
            </a:r>
            <a:br>
              <a:rPr lang="pl-PL" dirty="0"/>
            </a:br>
            <a:r>
              <a:rPr lang="pl-PL" sz="2000" i="1" dirty="0"/>
              <a:t>TEST DE STABILITE DU </a:t>
            </a:r>
            <a:r>
              <a:rPr lang="pl-PL" sz="2000" i="1" dirty="0" smtClean="0"/>
              <a:t>SYST</a:t>
            </a:r>
            <a:r>
              <a:rPr lang="fr-FR" sz="2000" i="1" dirty="0" smtClean="0"/>
              <a:t>è</a:t>
            </a:r>
            <a:r>
              <a:rPr lang="pl-PL" sz="2000" i="1" dirty="0" smtClean="0"/>
              <a:t>ME LIN</a:t>
            </a:r>
            <a:r>
              <a:rPr lang="fr-FR" sz="2000" i="1" dirty="0" smtClean="0"/>
              <a:t>é</a:t>
            </a:r>
            <a:r>
              <a:rPr lang="pl-PL" sz="2000" i="1" dirty="0" smtClean="0"/>
              <a:t>ARIS</a:t>
            </a:r>
            <a:r>
              <a:rPr lang="fr-FR" sz="2000" i="1" dirty="0" smtClean="0"/>
              <a:t>é</a:t>
            </a:r>
            <a:endParaRPr lang="en-GB" dirty="0"/>
          </a:p>
        </p:txBody>
      </p:sp>
      <p:sp>
        <p:nvSpPr>
          <p:cNvPr id="12" name="Smiley Face 11"/>
          <p:cNvSpPr/>
          <p:nvPr/>
        </p:nvSpPr>
        <p:spPr>
          <a:xfrm>
            <a:off x="6163734" y="4171707"/>
            <a:ext cx="284883" cy="284883"/>
          </a:xfrm>
          <a:prstGeom prst="smileyFace">
            <a:avLst/>
          </a:prstGeom>
          <a:solidFill>
            <a:srgbClr val="FFC00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p:nvPicPr>
        <p:blipFill rotWithShape="1">
          <a:blip r:embed="rId2"/>
          <a:srcRect r="50266" b="49800"/>
          <a:stretch/>
        </p:blipFill>
        <p:spPr>
          <a:xfrm>
            <a:off x="464519" y="1942659"/>
            <a:ext cx="3678503" cy="2380985"/>
          </a:xfrm>
          <a:prstGeom prst="rect">
            <a:avLst/>
          </a:prstGeom>
        </p:spPr>
      </p:pic>
      <p:sp>
        <p:nvSpPr>
          <p:cNvPr id="10" name="Content Placeholder 7"/>
          <p:cNvSpPr txBox="1">
            <a:spLocks/>
          </p:cNvSpPr>
          <p:nvPr/>
        </p:nvSpPr>
        <p:spPr>
          <a:xfrm>
            <a:off x="4448591" y="2193751"/>
            <a:ext cx="4000051" cy="4259785"/>
          </a:xfrm>
          <a:prstGeom prst="rect">
            <a:avLst/>
          </a:prstGeom>
          <a:solidFill>
            <a:schemeClr val="bg1"/>
          </a:solidFill>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fr-FR" sz="1400" b="1" dirty="0" smtClean="0">
                <a:solidFill>
                  <a:srgbClr val="C00000"/>
                </a:solidFill>
              </a:rPr>
              <a:t>CONCLUSION</a:t>
            </a:r>
          </a:p>
          <a:p>
            <a:pPr marL="0" indent="0">
              <a:buNone/>
            </a:pPr>
            <a:r>
              <a:rPr lang="fr-FR" sz="1400" dirty="0" smtClean="0">
                <a:solidFill>
                  <a:schemeClr val="tx2">
                    <a:lumMod val="75000"/>
                  </a:schemeClr>
                </a:solidFill>
              </a:rPr>
              <a:t>Au début, le système démarre effectivement des positions instables, </a:t>
            </a:r>
            <a:r>
              <a:rPr lang="fr-FR" sz="1400" b="1" dirty="0" smtClean="0">
                <a:solidFill>
                  <a:srgbClr val="0070C0"/>
                </a:solidFill>
              </a:rPr>
              <a:t>1 seconde </a:t>
            </a:r>
            <a:r>
              <a:rPr lang="fr-FR" sz="1400" dirty="0" smtClean="0">
                <a:solidFill>
                  <a:schemeClr val="tx2">
                    <a:lumMod val="75000"/>
                  </a:schemeClr>
                </a:solidFill>
              </a:rPr>
              <a:t>a suffit pour qu’il soit stabilisé et se mettent à traquer la référence, il subit un léger retard à cause de l’impulsion subite </a:t>
            </a:r>
            <a:r>
              <a:rPr lang="fr-FR" sz="1400" b="1" dirty="0" err="1" smtClean="0">
                <a:solidFill>
                  <a:schemeClr val="tx2">
                    <a:lumMod val="75000"/>
                  </a:schemeClr>
                </a:solidFill>
              </a:rPr>
              <a:t>zr</a:t>
            </a:r>
            <a:r>
              <a:rPr lang="fr-FR" sz="1400" dirty="0" smtClean="0">
                <a:solidFill>
                  <a:schemeClr val="tx2">
                    <a:lumMod val="75000"/>
                  </a:schemeClr>
                </a:solidFill>
              </a:rPr>
              <a:t> à la 2</a:t>
            </a:r>
            <a:r>
              <a:rPr lang="fr-FR" sz="1400" baseline="30000" dirty="0" smtClean="0">
                <a:solidFill>
                  <a:schemeClr val="tx2">
                    <a:lumMod val="75000"/>
                  </a:schemeClr>
                </a:solidFill>
              </a:rPr>
              <a:t>e</a:t>
            </a:r>
            <a:r>
              <a:rPr lang="fr-FR" sz="1400" dirty="0" smtClean="0">
                <a:solidFill>
                  <a:schemeClr val="tx2">
                    <a:lumMod val="75000"/>
                  </a:schemeClr>
                </a:solidFill>
              </a:rPr>
              <a:t> seconde mais du coup, il réussit à l’atteigne aussi vite au bout d’environ </a:t>
            </a:r>
            <a:r>
              <a:rPr lang="fr-FR" sz="1400" b="1" dirty="0" smtClean="0">
                <a:solidFill>
                  <a:srgbClr val="0070C0"/>
                </a:solidFill>
              </a:rPr>
              <a:t>1.8s</a:t>
            </a:r>
            <a:r>
              <a:rPr lang="fr-FR" sz="1400" dirty="0" smtClean="0">
                <a:solidFill>
                  <a:schemeClr val="tx2">
                    <a:lumMod val="75000"/>
                  </a:schemeClr>
                </a:solidFill>
              </a:rPr>
              <a:t> et le </a:t>
            </a:r>
            <a:r>
              <a:rPr lang="fr-FR" sz="1400" dirty="0" err="1" smtClean="0">
                <a:solidFill>
                  <a:schemeClr val="tx2">
                    <a:lumMod val="75000"/>
                  </a:schemeClr>
                </a:solidFill>
              </a:rPr>
              <a:t>tracking</a:t>
            </a:r>
            <a:r>
              <a:rPr lang="fr-FR" sz="1400" dirty="0" smtClean="0">
                <a:solidFill>
                  <a:schemeClr val="tx2">
                    <a:lumMod val="75000"/>
                  </a:schemeClr>
                </a:solidFill>
              </a:rPr>
              <a:t> ensuite est parfait </a:t>
            </a:r>
            <a:r>
              <a:rPr lang="fr-FR" sz="1400" b="1" dirty="0" smtClean="0">
                <a:solidFill>
                  <a:schemeClr val="tx2">
                    <a:lumMod val="75000"/>
                  </a:schemeClr>
                </a:solidFill>
              </a:rPr>
              <a:t>(</a:t>
            </a:r>
            <a:r>
              <a:rPr lang="fr-FR" sz="1400" b="1" dirty="0" err="1" smtClean="0">
                <a:solidFill>
                  <a:schemeClr val="tx2">
                    <a:lumMod val="75000"/>
                  </a:schemeClr>
                </a:solidFill>
              </a:rPr>
              <a:t>Error</a:t>
            </a:r>
            <a:r>
              <a:rPr lang="fr-FR" sz="1400" b="1" dirty="0" smtClean="0">
                <a:solidFill>
                  <a:schemeClr val="tx2">
                    <a:lumMod val="75000"/>
                  </a:schemeClr>
                </a:solidFill>
              </a:rPr>
              <a:t> </a:t>
            </a:r>
            <a:r>
              <a:rPr lang="fr-FR" sz="1400" b="1" dirty="0" smtClean="0">
                <a:solidFill>
                  <a:schemeClr val="tx2">
                    <a:lumMod val="75000"/>
                  </a:schemeClr>
                </a:solidFill>
                <a:sym typeface="Wingdings" panose="05000000000000000000" pitchFamily="2" charset="2"/>
              </a:rPr>
              <a:t></a:t>
            </a:r>
            <a:r>
              <a:rPr lang="pl-PL" sz="1400" b="1" dirty="0" smtClean="0">
                <a:solidFill>
                  <a:schemeClr val="tx2">
                    <a:lumMod val="75000"/>
                  </a:schemeClr>
                </a:solidFill>
                <a:sym typeface="Wingdings" panose="05000000000000000000" pitchFamily="2" charset="2"/>
              </a:rPr>
              <a:t> 0)</a:t>
            </a:r>
            <a:r>
              <a:rPr lang="fr-FR" sz="1400" dirty="0" smtClean="0">
                <a:solidFill>
                  <a:schemeClr val="tx2">
                    <a:lumMod val="75000"/>
                  </a:schemeClr>
                </a:solidFill>
              </a:rPr>
              <a:t>.</a:t>
            </a:r>
            <a:br>
              <a:rPr lang="fr-FR" sz="1400" dirty="0" smtClean="0">
                <a:solidFill>
                  <a:schemeClr val="tx2">
                    <a:lumMod val="75000"/>
                  </a:schemeClr>
                </a:solidFill>
              </a:rPr>
            </a:br>
            <a:r>
              <a:rPr lang="fr-FR" sz="1400" dirty="0" smtClean="0">
                <a:solidFill>
                  <a:schemeClr val="tx2">
                    <a:lumMod val="75000"/>
                  </a:schemeClr>
                </a:solidFill>
              </a:rPr>
              <a:t/>
            </a:r>
            <a:br>
              <a:rPr lang="fr-FR" sz="1400" dirty="0" smtClean="0">
                <a:solidFill>
                  <a:schemeClr val="tx2">
                    <a:lumMod val="75000"/>
                  </a:schemeClr>
                </a:solidFill>
              </a:rPr>
            </a:br>
            <a:r>
              <a:rPr lang="fr-FR" sz="1400" dirty="0" smtClean="0">
                <a:solidFill>
                  <a:schemeClr val="tx2">
                    <a:lumMod val="75000"/>
                  </a:schemeClr>
                </a:solidFill>
              </a:rPr>
              <a:t>Dans ce cas, le </a:t>
            </a:r>
            <a:r>
              <a:rPr lang="fr-FR" sz="1400" dirty="0" err="1" smtClean="0">
                <a:solidFill>
                  <a:schemeClr val="tx2">
                    <a:lumMod val="75000"/>
                  </a:schemeClr>
                </a:solidFill>
              </a:rPr>
              <a:t>tracking</a:t>
            </a:r>
            <a:r>
              <a:rPr lang="fr-FR" sz="1400" dirty="0" smtClean="0">
                <a:solidFill>
                  <a:schemeClr val="tx2">
                    <a:lumMod val="75000"/>
                  </a:schemeClr>
                </a:solidFill>
              </a:rPr>
              <a:t> est plus évident car notre </a:t>
            </a:r>
            <a:r>
              <a:rPr lang="fr-FR" sz="1400" b="1" dirty="0" smtClean="0">
                <a:solidFill>
                  <a:schemeClr val="tx2">
                    <a:lumMod val="75000"/>
                  </a:schemeClr>
                </a:solidFill>
              </a:rPr>
              <a:t>trajectoire référence est une fonction linéaire </a:t>
            </a:r>
          </a:p>
          <a:p>
            <a:pPr marL="0" indent="0">
              <a:buNone/>
            </a:pPr>
            <a:r>
              <a:rPr lang="fr-FR" sz="1400" b="1" dirty="0" smtClean="0">
                <a:solidFill>
                  <a:schemeClr val="tx2">
                    <a:lumMod val="75000"/>
                  </a:schemeClr>
                </a:solidFill>
              </a:rPr>
              <a:t>(y = Zr=2).</a:t>
            </a:r>
          </a:p>
          <a:p>
            <a:pPr marL="0" indent="0">
              <a:buNone/>
            </a:pPr>
            <a:r>
              <a:rPr lang="fr-FR" sz="1400" b="1" dirty="0" smtClean="0">
                <a:solidFill>
                  <a:schemeClr val="tx2">
                    <a:lumMod val="75000"/>
                  </a:schemeClr>
                </a:solidFill>
              </a:rPr>
              <a:t/>
            </a:r>
            <a:br>
              <a:rPr lang="fr-FR" sz="1400" b="1" dirty="0" smtClean="0">
                <a:solidFill>
                  <a:schemeClr val="tx2">
                    <a:lumMod val="75000"/>
                  </a:schemeClr>
                </a:solidFill>
              </a:rPr>
            </a:br>
            <a:r>
              <a:rPr lang="fr-FR" sz="1400" b="1" dirty="0" smtClean="0">
                <a:solidFill>
                  <a:srgbClr val="FF0000"/>
                </a:solidFill>
              </a:rPr>
              <a:t>Qu’aurions nous en terme de temps de réponse, robustesse et stabilité vis-à-vis d’une trajectoire Zr non linéaire…?</a:t>
            </a:r>
            <a:endParaRPr lang="fr-FR" sz="1400" b="1" dirty="0">
              <a:solidFill>
                <a:srgbClr val="FF0000"/>
              </a:solidFill>
            </a:endParaRPr>
          </a:p>
        </p:txBody>
      </p:sp>
      <p:pic>
        <p:nvPicPr>
          <p:cNvPr id="11" name="Picture 10"/>
          <p:cNvPicPr>
            <a:picLocks noChangeAspect="1"/>
          </p:cNvPicPr>
          <p:nvPr/>
        </p:nvPicPr>
        <p:blipFill rotWithShape="1">
          <a:blip r:embed="rId2"/>
          <a:srcRect l="49760" b="50541"/>
          <a:stretch/>
        </p:blipFill>
        <p:spPr>
          <a:xfrm>
            <a:off x="492290" y="4314147"/>
            <a:ext cx="3715935" cy="2345858"/>
          </a:xfrm>
          <a:prstGeom prst="rect">
            <a:avLst/>
          </a:prstGeom>
        </p:spPr>
      </p:pic>
      <p:sp>
        <p:nvSpPr>
          <p:cNvPr id="2" name="Slide Number Placeholder 1"/>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2381571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pl-PL" dirty="0"/>
              <a:t>SIMULINK</a:t>
            </a:r>
            <a:r>
              <a:rPr lang="fr-FR" dirty="0"/>
              <a:t> - </a:t>
            </a:r>
            <a:r>
              <a:rPr lang="pl-PL" dirty="0" smtClean="0"/>
              <a:t>SYST</a:t>
            </a:r>
            <a:r>
              <a:rPr lang="fr-FR" dirty="0" smtClean="0"/>
              <a:t>è</a:t>
            </a:r>
            <a:r>
              <a:rPr lang="pl-PL" dirty="0" smtClean="0"/>
              <a:t>ME LIN</a:t>
            </a:r>
            <a:r>
              <a:rPr lang="fr-FR" dirty="0" smtClean="0"/>
              <a:t>é</a:t>
            </a:r>
            <a:r>
              <a:rPr lang="pl-PL" dirty="0" smtClean="0"/>
              <a:t>ARIS</a:t>
            </a:r>
            <a:r>
              <a:rPr lang="fr-FR" dirty="0" smtClean="0"/>
              <a:t>é</a:t>
            </a:r>
            <a:r>
              <a:rPr lang="pl-PL" dirty="0"/>
              <a:t/>
            </a:r>
            <a:br>
              <a:rPr lang="pl-PL" dirty="0"/>
            </a:br>
            <a:r>
              <a:rPr lang="pl-PL" sz="2000" i="1" dirty="0"/>
              <a:t>TEST DE STABILITE DU </a:t>
            </a:r>
            <a:r>
              <a:rPr lang="pl-PL" sz="2000" i="1" dirty="0" smtClean="0"/>
              <a:t>SYST</a:t>
            </a:r>
            <a:r>
              <a:rPr lang="fr-FR" sz="2000" i="1" dirty="0" smtClean="0"/>
              <a:t>è</a:t>
            </a:r>
            <a:r>
              <a:rPr lang="pl-PL" sz="2000" i="1" dirty="0" smtClean="0"/>
              <a:t>ME LIN</a:t>
            </a:r>
            <a:r>
              <a:rPr lang="fr-FR" sz="2000" i="1" dirty="0" smtClean="0"/>
              <a:t>é</a:t>
            </a:r>
            <a:r>
              <a:rPr lang="pl-PL" sz="2000" i="1" dirty="0" smtClean="0"/>
              <a:t>ARIS</a:t>
            </a:r>
            <a:r>
              <a:rPr lang="fr-FR" sz="2000" i="1" dirty="0" smtClean="0"/>
              <a:t>é</a:t>
            </a:r>
            <a:endParaRPr lang="en-GB" dirty="0"/>
          </a:p>
        </p:txBody>
      </p:sp>
      <p:sp>
        <p:nvSpPr>
          <p:cNvPr id="6" name="Content Placeholder 7"/>
          <p:cNvSpPr txBox="1">
            <a:spLocks/>
          </p:cNvSpPr>
          <p:nvPr/>
        </p:nvSpPr>
        <p:spPr>
          <a:xfrm>
            <a:off x="581191" y="2043288"/>
            <a:ext cx="3979520" cy="3048001"/>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pl-PL" sz="2400" b="1" dirty="0" smtClean="0">
                <a:solidFill>
                  <a:srgbClr val="0070C0"/>
                </a:solidFill>
              </a:rPr>
              <a:t>3</a:t>
            </a:r>
            <a:r>
              <a:rPr lang="fr-FR" sz="2400" b="1" baseline="30000" dirty="0" err="1" smtClean="0">
                <a:solidFill>
                  <a:srgbClr val="0070C0"/>
                </a:solidFill>
              </a:rPr>
              <a:t>ème</a:t>
            </a:r>
            <a:r>
              <a:rPr lang="fr-FR" sz="2400" b="1" dirty="0" smtClean="0">
                <a:solidFill>
                  <a:srgbClr val="0070C0"/>
                </a:solidFill>
              </a:rPr>
              <a:t> </a:t>
            </a:r>
            <a:r>
              <a:rPr lang="pl-PL" sz="2400" b="1" dirty="0" smtClean="0">
                <a:solidFill>
                  <a:srgbClr val="0070C0"/>
                </a:solidFill>
              </a:rPr>
              <a:t>Test : </a:t>
            </a:r>
            <a:endParaRPr lang="fr-FR" sz="2400" b="1" dirty="0" smtClean="0">
              <a:solidFill>
                <a:srgbClr val="0070C0"/>
              </a:solidFill>
            </a:endParaRPr>
          </a:p>
          <a:p>
            <a:r>
              <a:rPr lang="pl-PL" dirty="0" smtClean="0"/>
              <a:t>Notre </a:t>
            </a:r>
            <a:r>
              <a:rPr lang="fr-FR" b="1" dirty="0" smtClean="0"/>
              <a:t>Trajectoire de référence Zr</a:t>
            </a:r>
            <a:r>
              <a:rPr lang="pl-PL" b="1" dirty="0" smtClean="0"/>
              <a:t> est une fonction Sinus</a:t>
            </a:r>
            <a:r>
              <a:rPr lang="fr-FR" b="1" dirty="0" smtClean="0"/>
              <a:t> </a:t>
            </a:r>
            <a:r>
              <a:rPr lang="fr-FR" dirty="0" smtClean="0"/>
              <a:t>; Sachant que nous avons laissé le système à sa position instable (x</a:t>
            </a:r>
            <a:r>
              <a:rPr lang="en-GB" dirty="0"/>
              <a:t>≠</a:t>
            </a:r>
            <a:r>
              <a:rPr lang="pl-PL" dirty="0" smtClean="0"/>
              <a:t>0)</a:t>
            </a:r>
            <a:r>
              <a:rPr lang="fr-FR" dirty="0" smtClean="0"/>
              <a:t>. Nous allons ainsi étudier ici le comportement de la </a:t>
            </a:r>
            <a:r>
              <a:rPr lang="fr-FR" b="1" dirty="0" smtClean="0"/>
              <a:t>sortie Z vis-à-vis de Zr = sin(x).</a:t>
            </a:r>
            <a:endParaRPr lang="fr-FR" b="1" dirty="0"/>
          </a:p>
        </p:txBody>
      </p:sp>
      <p:pic>
        <p:nvPicPr>
          <p:cNvPr id="9" name="Picture 8"/>
          <p:cNvPicPr>
            <a:picLocks noChangeAspect="1"/>
          </p:cNvPicPr>
          <p:nvPr/>
        </p:nvPicPr>
        <p:blipFill rotWithShape="1">
          <a:blip r:embed="rId2"/>
          <a:srcRect r="72759" b="66452"/>
          <a:stretch/>
        </p:blipFill>
        <p:spPr>
          <a:xfrm>
            <a:off x="917151" y="5000201"/>
            <a:ext cx="2988806" cy="1265908"/>
          </a:xfrm>
          <a:prstGeom prst="rect">
            <a:avLst/>
          </a:prstGeom>
        </p:spPr>
      </p:pic>
      <p:pic>
        <p:nvPicPr>
          <p:cNvPr id="2" name="Picture 1"/>
          <p:cNvPicPr>
            <a:picLocks noChangeAspect="1"/>
          </p:cNvPicPr>
          <p:nvPr/>
        </p:nvPicPr>
        <p:blipFill rotWithShape="1">
          <a:blip r:embed="rId3"/>
          <a:srcRect l="594" t="-464" r="49815" b="50144"/>
          <a:stretch/>
        </p:blipFill>
        <p:spPr>
          <a:xfrm>
            <a:off x="5057726" y="4244622"/>
            <a:ext cx="3558677" cy="2315578"/>
          </a:xfrm>
          <a:prstGeom prst="rect">
            <a:avLst/>
          </a:prstGeom>
        </p:spPr>
      </p:pic>
      <p:pic>
        <p:nvPicPr>
          <p:cNvPr id="10" name="Picture 9"/>
          <p:cNvPicPr>
            <a:picLocks noChangeAspect="1"/>
          </p:cNvPicPr>
          <p:nvPr/>
        </p:nvPicPr>
        <p:blipFill rotWithShape="1">
          <a:blip r:embed="rId3"/>
          <a:srcRect l="50409" b="49680"/>
          <a:stretch/>
        </p:blipFill>
        <p:spPr>
          <a:xfrm>
            <a:off x="5057726" y="1930401"/>
            <a:ext cx="3556592" cy="2314222"/>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13073137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pl-PL" dirty="0"/>
              <a:t>SIMULINK</a:t>
            </a:r>
            <a:r>
              <a:rPr lang="fr-FR" dirty="0"/>
              <a:t> - </a:t>
            </a:r>
            <a:r>
              <a:rPr lang="pl-PL" dirty="0" smtClean="0"/>
              <a:t>SYST</a:t>
            </a:r>
            <a:r>
              <a:rPr lang="fr-FR" dirty="0" smtClean="0"/>
              <a:t>è</a:t>
            </a:r>
            <a:r>
              <a:rPr lang="pl-PL" dirty="0" smtClean="0"/>
              <a:t>ME LIN</a:t>
            </a:r>
            <a:r>
              <a:rPr lang="fr-FR" dirty="0" smtClean="0"/>
              <a:t>é</a:t>
            </a:r>
            <a:r>
              <a:rPr lang="pl-PL" dirty="0" smtClean="0"/>
              <a:t>ARIS</a:t>
            </a:r>
            <a:r>
              <a:rPr lang="fr-FR" dirty="0" smtClean="0"/>
              <a:t>é</a:t>
            </a:r>
            <a:r>
              <a:rPr lang="pl-PL" dirty="0"/>
              <a:t/>
            </a:r>
            <a:br>
              <a:rPr lang="pl-PL" dirty="0"/>
            </a:br>
            <a:r>
              <a:rPr lang="pl-PL" sz="2000" i="1" dirty="0"/>
              <a:t>TEST DE STABILITE DU </a:t>
            </a:r>
            <a:r>
              <a:rPr lang="pl-PL" sz="2000" i="1" dirty="0" smtClean="0"/>
              <a:t>SYST</a:t>
            </a:r>
            <a:r>
              <a:rPr lang="fr-FR" sz="2000" i="1" dirty="0" smtClean="0"/>
              <a:t>è</a:t>
            </a:r>
            <a:r>
              <a:rPr lang="pl-PL" sz="2000" i="1" dirty="0" smtClean="0"/>
              <a:t>ME LIN</a:t>
            </a:r>
            <a:r>
              <a:rPr lang="fr-FR" sz="2000" i="1" dirty="0" smtClean="0"/>
              <a:t>é</a:t>
            </a:r>
            <a:r>
              <a:rPr lang="pl-PL" sz="2000" i="1" dirty="0" smtClean="0"/>
              <a:t>ARIS</a:t>
            </a:r>
            <a:r>
              <a:rPr lang="fr-FR" sz="2000" i="1" dirty="0" smtClean="0"/>
              <a:t>é</a:t>
            </a:r>
            <a:endParaRPr lang="en-GB" dirty="0"/>
          </a:p>
        </p:txBody>
      </p:sp>
      <p:sp>
        <p:nvSpPr>
          <p:cNvPr id="12" name="Smiley Face 11"/>
          <p:cNvSpPr/>
          <p:nvPr/>
        </p:nvSpPr>
        <p:spPr>
          <a:xfrm>
            <a:off x="6163734" y="4171707"/>
            <a:ext cx="284883" cy="284883"/>
          </a:xfrm>
          <a:prstGeom prst="smileyFace">
            <a:avLst/>
          </a:prstGeom>
          <a:solidFill>
            <a:srgbClr val="FFC00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Content Placeholder 7"/>
          <p:cNvSpPr txBox="1">
            <a:spLocks/>
          </p:cNvSpPr>
          <p:nvPr/>
        </p:nvSpPr>
        <p:spPr>
          <a:xfrm>
            <a:off x="4448591" y="2193751"/>
            <a:ext cx="4000051" cy="4259785"/>
          </a:xfrm>
          <a:prstGeom prst="rect">
            <a:avLst/>
          </a:prstGeom>
          <a:solidFill>
            <a:schemeClr val="bg1"/>
          </a:solidFill>
        </p:spPr>
        <p:txBody>
          <a:bodyPr vert="horz" lIns="91440" tIns="45720" rIns="91440" bIns="45720" rtlCol="0" anchor="t">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fr-FR" sz="1400" b="1" dirty="0" smtClean="0">
                <a:solidFill>
                  <a:srgbClr val="C00000"/>
                </a:solidFill>
              </a:rPr>
              <a:t>CONCLUSION</a:t>
            </a:r>
          </a:p>
          <a:p>
            <a:pPr marL="0" indent="0">
              <a:buNone/>
            </a:pPr>
            <a:r>
              <a:rPr lang="fr-FR" sz="1400" dirty="0" smtClean="0">
                <a:solidFill>
                  <a:schemeClr val="tx2">
                    <a:lumMod val="75000"/>
                  </a:schemeClr>
                </a:solidFill>
              </a:rPr>
              <a:t>Au début, le système démarre effectivement des positions instables, il réussit à </a:t>
            </a:r>
            <a:r>
              <a:rPr lang="fr-FR" sz="1400" dirty="0" err="1" smtClean="0">
                <a:solidFill>
                  <a:schemeClr val="tx2">
                    <a:lumMod val="75000"/>
                  </a:schemeClr>
                </a:solidFill>
              </a:rPr>
              <a:t>tracker</a:t>
            </a:r>
            <a:r>
              <a:rPr lang="fr-FR" sz="1400" dirty="0" smtClean="0">
                <a:solidFill>
                  <a:schemeClr val="tx2">
                    <a:lumMod val="75000"/>
                  </a:schemeClr>
                </a:solidFill>
              </a:rPr>
              <a:t> la cible aussi vite au bout d’environ </a:t>
            </a:r>
            <a:r>
              <a:rPr lang="fr-FR" sz="1400" b="1" dirty="0" smtClean="0">
                <a:solidFill>
                  <a:srgbClr val="0070C0"/>
                </a:solidFill>
              </a:rPr>
              <a:t>0.6s</a:t>
            </a:r>
            <a:r>
              <a:rPr lang="fr-FR" sz="1400" dirty="0" smtClean="0">
                <a:solidFill>
                  <a:schemeClr val="tx2">
                    <a:lumMod val="75000"/>
                  </a:schemeClr>
                </a:solidFill>
              </a:rPr>
              <a:t> et le </a:t>
            </a:r>
            <a:r>
              <a:rPr lang="fr-FR" sz="1400" dirty="0" err="1" smtClean="0">
                <a:solidFill>
                  <a:schemeClr val="tx2">
                    <a:lumMod val="75000"/>
                  </a:schemeClr>
                </a:solidFill>
              </a:rPr>
              <a:t>tracking</a:t>
            </a:r>
            <a:r>
              <a:rPr lang="fr-FR" sz="1400" dirty="0" smtClean="0">
                <a:solidFill>
                  <a:schemeClr val="tx2">
                    <a:lumMod val="75000"/>
                  </a:schemeClr>
                </a:solidFill>
              </a:rPr>
              <a:t> ensuite est parfait </a:t>
            </a:r>
            <a:r>
              <a:rPr lang="fr-FR" sz="1400" b="1" dirty="0" smtClean="0">
                <a:solidFill>
                  <a:schemeClr val="tx2">
                    <a:lumMod val="75000"/>
                  </a:schemeClr>
                </a:solidFill>
              </a:rPr>
              <a:t>(</a:t>
            </a:r>
            <a:r>
              <a:rPr lang="fr-FR" sz="1400" b="1" dirty="0" err="1" smtClean="0">
                <a:solidFill>
                  <a:schemeClr val="tx2">
                    <a:lumMod val="75000"/>
                  </a:schemeClr>
                </a:solidFill>
              </a:rPr>
              <a:t>Error</a:t>
            </a:r>
            <a:r>
              <a:rPr lang="fr-FR" sz="1400" b="1" dirty="0" smtClean="0">
                <a:solidFill>
                  <a:schemeClr val="tx2">
                    <a:lumMod val="75000"/>
                  </a:schemeClr>
                </a:solidFill>
              </a:rPr>
              <a:t> </a:t>
            </a:r>
            <a:r>
              <a:rPr lang="fr-FR" sz="1400" b="1" dirty="0" smtClean="0">
                <a:solidFill>
                  <a:schemeClr val="tx2">
                    <a:lumMod val="75000"/>
                  </a:schemeClr>
                </a:solidFill>
                <a:sym typeface="Wingdings" panose="05000000000000000000" pitchFamily="2" charset="2"/>
              </a:rPr>
              <a:t></a:t>
            </a:r>
            <a:r>
              <a:rPr lang="pl-PL" sz="1400" b="1" dirty="0" smtClean="0">
                <a:solidFill>
                  <a:schemeClr val="tx2">
                    <a:lumMod val="75000"/>
                  </a:schemeClr>
                </a:solidFill>
                <a:sym typeface="Wingdings" panose="05000000000000000000" pitchFamily="2" charset="2"/>
              </a:rPr>
              <a:t> 0)</a:t>
            </a:r>
            <a:r>
              <a:rPr lang="fr-FR" sz="1400" dirty="0" smtClean="0">
                <a:solidFill>
                  <a:schemeClr val="tx2">
                    <a:lumMod val="75000"/>
                  </a:schemeClr>
                </a:solidFill>
              </a:rPr>
              <a:t>. Le </a:t>
            </a:r>
            <a:r>
              <a:rPr lang="fr-FR" sz="1400" dirty="0" err="1" smtClean="0">
                <a:solidFill>
                  <a:schemeClr val="tx2">
                    <a:lumMod val="75000"/>
                  </a:schemeClr>
                </a:solidFill>
              </a:rPr>
              <a:t>tracking</a:t>
            </a:r>
            <a:r>
              <a:rPr lang="fr-FR" sz="1400" dirty="0" smtClean="0">
                <a:solidFill>
                  <a:schemeClr val="tx2">
                    <a:lumMod val="75000"/>
                  </a:schemeClr>
                </a:solidFill>
              </a:rPr>
              <a:t> est encore plus rapide car nous avons augmenté le gain du </a:t>
            </a:r>
            <a:r>
              <a:rPr lang="fr-FR" sz="1400" dirty="0" err="1" smtClean="0">
                <a:solidFill>
                  <a:schemeClr val="tx2">
                    <a:lumMod val="75000"/>
                  </a:schemeClr>
                </a:solidFill>
              </a:rPr>
              <a:t>controller</a:t>
            </a:r>
            <a:r>
              <a:rPr lang="fr-FR" sz="1400" dirty="0" smtClean="0">
                <a:solidFill>
                  <a:schemeClr val="tx2">
                    <a:lumMod val="75000"/>
                  </a:schemeClr>
                </a:solidFill>
              </a:rPr>
              <a:t> sachant que la trajectoire n’était pas linéaire, ce qui nous a valu cette dérive des états x au départ mais le système a très vite </a:t>
            </a:r>
            <a:r>
              <a:rPr lang="fr-FR" sz="1400" dirty="0" err="1" smtClean="0">
                <a:solidFill>
                  <a:schemeClr val="tx2">
                    <a:lumMod val="75000"/>
                  </a:schemeClr>
                </a:solidFill>
              </a:rPr>
              <a:t>resolu</a:t>
            </a:r>
            <a:r>
              <a:rPr lang="fr-FR" sz="1400" dirty="0" smtClean="0">
                <a:solidFill>
                  <a:schemeClr val="tx2">
                    <a:lumMod val="75000"/>
                  </a:schemeClr>
                </a:solidFill>
              </a:rPr>
              <a:t> cet écart.</a:t>
            </a:r>
            <a:br>
              <a:rPr lang="fr-FR" sz="1400" dirty="0" smtClean="0">
                <a:solidFill>
                  <a:schemeClr val="tx2">
                    <a:lumMod val="75000"/>
                  </a:schemeClr>
                </a:solidFill>
              </a:rPr>
            </a:br>
            <a:r>
              <a:rPr lang="fr-FR" sz="1400" b="1" dirty="0" smtClean="0">
                <a:solidFill>
                  <a:schemeClr val="tx2">
                    <a:lumMod val="75000"/>
                  </a:schemeClr>
                </a:solidFill>
              </a:rPr>
              <a:t/>
            </a:r>
            <a:br>
              <a:rPr lang="fr-FR" sz="1400" b="1" dirty="0" smtClean="0">
                <a:solidFill>
                  <a:schemeClr val="tx2">
                    <a:lumMod val="75000"/>
                  </a:schemeClr>
                </a:solidFill>
              </a:rPr>
            </a:br>
            <a:r>
              <a:rPr lang="fr-FR" sz="1400" b="1" dirty="0" smtClean="0">
                <a:solidFill>
                  <a:srgbClr val="0070C0"/>
                </a:solidFill>
              </a:rPr>
              <a:t>Alors nous avons la preuve! Nous avons linéarisé notre système et l’avons appliqué un contrôle commande tout en gardant sa stabilité.</a:t>
            </a:r>
          </a:p>
          <a:p>
            <a:pPr marL="0" indent="0">
              <a:buNone/>
            </a:pPr>
            <a:endParaRPr lang="fr-FR" sz="1400" b="1" dirty="0">
              <a:solidFill>
                <a:srgbClr val="0070C0"/>
              </a:solidFill>
            </a:endParaRPr>
          </a:p>
          <a:p>
            <a:pPr marL="0" indent="0">
              <a:buNone/>
            </a:pPr>
            <a:r>
              <a:rPr lang="fr-FR" sz="1400" b="1" dirty="0" smtClean="0">
                <a:solidFill>
                  <a:srgbClr val="00B050"/>
                </a:solidFill>
              </a:rPr>
              <a:t>Donc notre système peut même poursuivre un dragon mythique, si on considère Zr comme la courbe déplacement d’un dragon par exemple !</a:t>
            </a:r>
            <a:endParaRPr lang="fr-FR" sz="1400" b="1" dirty="0">
              <a:solidFill>
                <a:srgbClr val="00B050"/>
              </a:solidFill>
            </a:endParaRPr>
          </a:p>
        </p:txBody>
      </p:sp>
      <p:pic>
        <p:nvPicPr>
          <p:cNvPr id="9" name="Picture 8"/>
          <p:cNvPicPr>
            <a:picLocks noChangeAspect="1"/>
          </p:cNvPicPr>
          <p:nvPr/>
        </p:nvPicPr>
        <p:blipFill rotWithShape="1">
          <a:blip r:embed="rId2"/>
          <a:srcRect l="594" t="-464" r="49815" b="50144"/>
          <a:stretch/>
        </p:blipFill>
        <p:spPr>
          <a:xfrm>
            <a:off x="581192" y="1998570"/>
            <a:ext cx="3558677" cy="2315578"/>
          </a:xfrm>
          <a:prstGeom prst="rect">
            <a:avLst/>
          </a:prstGeom>
        </p:spPr>
      </p:pic>
      <p:pic>
        <p:nvPicPr>
          <p:cNvPr id="13" name="Picture 12"/>
          <p:cNvPicPr>
            <a:picLocks noChangeAspect="1"/>
          </p:cNvPicPr>
          <p:nvPr/>
        </p:nvPicPr>
        <p:blipFill rotWithShape="1">
          <a:blip r:embed="rId2"/>
          <a:srcRect l="-275" t="49829" r="50684" b="-149"/>
          <a:stretch/>
        </p:blipFill>
        <p:spPr>
          <a:xfrm>
            <a:off x="485421" y="4335241"/>
            <a:ext cx="3641073" cy="2369193"/>
          </a:xfrm>
          <a:prstGeom prst="rect">
            <a:avLst/>
          </a:prstGeom>
        </p:spPr>
      </p:pic>
      <p:pic>
        <p:nvPicPr>
          <p:cNvPr id="2" name="Picture 1"/>
          <p:cNvPicPr>
            <a:picLocks noChangeAspect="1"/>
          </p:cNvPicPr>
          <p:nvPr/>
        </p:nvPicPr>
        <p:blipFill>
          <a:blip r:embed="rId3"/>
          <a:stretch>
            <a:fillRect/>
          </a:stretch>
        </p:blipFill>
        <p:spPr>
          <a:xfrm>
            <a:off x="5722376" y="6067348"/>
            <a:ext cx="265289" cy="265289"/>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27454497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CONCLUSION</a:t>
            </a:r>
            <a:endParaRPr lang="en-GB" dirty="0"/>
          </a:p>
        </p:txBody>
      </p:sp>
      <p:sp>
        <p:nvSpPr>
          <p:cNvPr id="5" name="Content Placeholder 4"/>
          <p:cNvSpPr>
            <a:spLocks noGrp="1"/>
          </p:cNvSpPr>
          <p:nvPr>
            <p:ph sz="half" idx="1"/>
          </p:nvPr>
        </p:nvSpPr>
        <p:spPr>
          <a:xfrm>
            <a:off x="581192" y="1964267"/>
            <a:ext cx="4044148" cy="4492977"/>
          </a:xfrm>
        </p:spPr>
        <p:txBody>
          <a:bodyPr>
            <a:normAutofit fontScale="77500" lnSpcReduction="20000"/>
          </a:bodyPr>
          <a:lstStyle/>
          <a:p>
            <a:r>
              <a:rPr lang="fr-FR" dirty="0"/>
              <a:t>Les résultats obtenus confirment que la linéarisation est une méthode puissante pour </a:t>
            </a:r>
            <a:r>
              <a:rPr lang="fr-FR" b="1" dirty="0"/>
              <a:t>transformer des systèmes dynamiques complexes en modèles contrôlables et prévisibles</a:t>
            </a:r>
            <a:r>
              <a:rPr lang="fr-FR" dirty="0"/>
              <a:t>. Grâce à cette approche, nous avons pu améliorer </a:t>
            </a:r>
            <a:r>
              <a:rPr lang="fr-FR" b="1" dirty="0"/>
              <a:t>la stabilité</a:t>
            </a:r>
            <a:r>
              <a:rPr lang="fr-FR" dirty="0"/>
              <a:t>, </a:t>
            </a:r>
            <a:r>
              <a:rPr lang="fr-FR" b="1" dirty="0"/>
              <a:t>la robustesse</a:t>
            </a:r>
            <a:r>
              <a:rPr lang="fr-FR" dirty="0"/>
              <a:t> face aux perturbations, et </a:t>
            </a:r>
            <a:r>
              <a:rPr lang="fr-FR" b="1" dirty="0"/>
              <a:t>la rapidité</a:t>
            </a:r>
            <a:r>
              <a:rPr lang="fr-FR" dirty="0"/>
              <a:t> des réponses du système. Ces qualités sont essentielles dans de nombreuses applications modernes où la précision et la fiabilité sont critiques.</a:t>
            </a:r>
          </a:p>
          <a:p>
            <a:r>
              <a:rPr lang="fr-FR" dirty="0" smtClean="0"/>
              <a:t>Ces </a:t>
            </a:r>
            <a:r>
              <a:rPr lang="fr-FR" dirty="0"/>
              <a:t>résultats montrent que </a:t>
            </a:r>
            <a:r>
              <a:rPr lang="fr-FR" b="1" dirty="0"/>
              <a:t>la linéarisation n'est pas qu'une théorie mathématique </a:t>
            </a:r>
            <a:r>
              <a:rPr lang="fr-FR" dirty="0"/>
              <a:t>: c’est une solution concrète et efficace pour répondre aux défis techniques des systèmes non linéaires dans le monde réel. Cette avancée ouvre la voie à des innovations plus sûres et plus performantes dans des domaines comme la robotique, l’aéronautique et l’aérospatiale.</a:t>
            </a:r>
          </a:p>
          <a:p>
            <a:r>
              <a:rPr lang="fr-FR" dirty="0"/>
              <a:t>En maîtrisant ces techniques, nous préparons le terrain pour des technologies de demain, capables de relever les défis les plus exigeants.</a:t>
            </a:r>
          </a:p>
        </p:txBody>
      </p:sp>
      <p:sp>
        <p:nvSpPr>
          <p:cNvPr id="2" name="Content Placeholder 1"/>
          <p:cNvSpPr>
            <a:spLocks noGrp="1"/>
          </p:cNvSpPr>
          <p:nvPr>
            <p:ph sz="half" idx="2"/>
          </p:nvPr>
        </p:nvSpPr>
        <p:spPr>
          <a:xfrm>
            <a:off x="4663282" y="2376803"/>
            <a:ext cx="3907662" cy="3633047"/>
          </a:xfrm>
        </p:spPr>
        <p:txBody>
          <a:bodyPr>
            <a:normAutofit fontScale="77500" lnSpcReduction="20000"/>
          </a:bodyPr>
          <a:lstStyle/>
          <a:p>
            <a:r>
              <a:rPr lang="fr-FR" b="1" dirty="0"/>
              <a:t>Exemples concrets d’application</a:t>
            </a:r>
          </a:p>
          <a:p>
            <a:r>
              <a:rPr lang="fr-FR" b="1" dirty="0">
                <a:solidFill>
                  <a:srgbClr val="0070C0"/>
                </a:solidFill>
              </a:rPr>
              <a:t>Drones de livraison</a:t>
            </a:r>
            <a:r>
              <a:rPr lang="fr-FR" dirty="0">
                <a:solidFill>
                  <a:srgbClr val="0070C0"/>
                </a:solidFill>
              </a:rPr>
              <a:t> : Grâce à une stabilité accrue, ils peuvent voler en toute sécurité, même par vent fort, pour livrer des colis dans des zones difficiles d’accès.</a:t>
            </a:r>
          </a:p>
          <a:p>
            <a:r>
              <a:rPr lang="fr-FR" b="1" dirty="0">
                <a:solidFill>
                  <a:srgbClr val="0070C0"/>
                </a:solidFill>
              </a:rPr>
              <a:t>Robots de recherche et sauvetage</a:t>
            </a:r>
            <a:r>
              <a:rPr lang="fr-FR" dirty="0">
                <a:solidFill>
                  <a:srgbClr val="0070C0"/>
                </a:solidFill>
              </a:rPr>
              <a:t> : Sur des terrains accidentés, la robustesse permet à ces robots de rester opérationnels malgré des conditions imprévues.</a:t>
            </a:r>
          </a:p>
          <a:p>
            <a:r>
              <a:rPr lang="fr-FR" b="1" dirty="0">
                <a:solidFill>
                  <a:srgbClr val="0070C0"/>
                </a:solidFill>
              </a:rPr>
              <a:t>Satellites de communication</a:t>
            </a:r>
            <a:r>
              <a:rPr lang="fr-FR" dirty="0">
                <a:solidFill>
                  <a:srgbClr val="0070C0"/>
                </a:solidFill>
              </a:rPr>
              <a:t> : Une réponse rapide et prévisible garantit leur alignement parfait pour assurer une couverture réseau constante.</a:t>
            </a:r>
          </a:p>
          <a:p>
            <a:r>
              <a:rPr lang="fr-FR" b="1" dirty="0">
                <a:solidFill>
                  <a:srgbClr val="0070C0"/>
                </a:solidFill>
              </a:rPr>
              <a:t>Automobiles autonomes</a:t>
            </a:r>
            <a:r>
              <a:rPr lang="fr-FR" dirty="0">
                <a:solidFill>
                  <a:srgbClr val="0070C0"/>
                </a:solidFill>
              </a:rPr>
              <a:t> : En maintenant la stabilité dans des situations complexes, la linéarisation contribue à une conduite plus sûre et fiable.</a:t>
            </a:r>
          </a:p>
          <a:p>
            <a:pPr marL="0" indent="0">
              <a:buNone/>
            </a:pPr>
            <a:endParaRPr lang="en-GB"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6554994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1192" y="1364670"/>
            <a:ext cx="7989752" cy="1223986"/>
          </a:xfrm>
        </p:spPr>
        <p:txBody>
          <a:bodyPr/>
          <a:lstStyle/>
          <a:p>
            <a:r>
              <a:rPr lang="fr-FR" b="1" dirty="0"/>
              <a:t>Merci pour</a:t>
            </a:r>
            <a:r>
              <a:rPr lang="pl-PL" b="1" dirty="0"/>
              <a:t/>
            </a:r>
            <a:br>
              <a:rPr lang="pl-PL" b="1" dirty="0"/>
            </a:br>
            <a:r>
              <a:rPr lang="fr-FR" b="1" dirty="0"/>
              <a:t>votre attention!</a:t>
            </a:r>
            <a:endParaRPr lang="en-GB" b="1" dirty="0"/>
          </a:p>
        </p:txBody>
      </p:sp>
      <p:sp>
        <p:nvSpPr>
          <p:cNvPr id="3" name="Subtitle 2"/>
          <p:cNvSpPr>
            <a:spLocks noGrp="1"/>
          </p:cNvSpPr>
          <p:nvPr>
            <p:ph type="subTitle" idx="1"/>
          </p:nvPr>
        </p:nvSpPr>
        <p:spPr>
          <a:xfrm>
            <a:off x="447674" y="2769030"/>
            <a:ext cx="8239125" cy="319105"/>
          </a:xfrm>
          <a:solidFill>
            <a:srgbClr val="00B0F0"/>
          </a:solidFill>
        </p:spPr>
        <p:txBody>
          <a:bodyPr>
            <a:normAutofit fontScale="92500" lnSpcReduction="10000"/>
          </a:bodyPr>
          <a:lstStyle/>
          <a:p>
            <a:r>
              <a:rPr lang="fr-FR" dirty="0">
                <a:solidFill>
                  <a:schemeClr val="bg1"/>
                </a:solidFill>
              </a:rPr>
              <a:t>Nous contacter</a:t>
            </a:r>
            <a:endParaRPr lang="en-GB" dirty="0">
              <a:solidFill>
                <a:schemeClr val="bg1"/>
              </a:solidFill>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24</a:t>
            </a:fld>
            <a:endParaRPr lang="en-US" dirty="0"/>
          </a:p>
        </p:txBody>
      </p:sp>
      <p:sp>
        <p:nvSpPr>
          <p:cNvPr id="7" name="Subtitle 2"/>
          <p:cNvSpPr txBox="1">
            <a:spLocks/>
          </p:cNvSpPr>
          <p:nvPr/>
        </p:nvSpPr>
        <p:spPr>
          <a:xfrm>
            <a:off x="2144889" y="3423689"/>
            <a:ext cx="2280356" cy="115762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r>
              <a:rPr lang="fr-FR" sz="1100" b="1" u="sng" dirty="0" err="1" smtClean="0">
                <a:solidFill>
                  <a:schemeClr val="bg1">
                    <a:lumMod val="95000"/>
                  </a:schemeClr>
                </a:solidFill>
                <a:latin typeface="Arial" panose="020B0604020202020204" pitchFamily="34" charset="0"/>
                <a:cs typeface="Arial" panose="020B0604020202020204" pitchFamily="34" charset="0"/>
              </a:rPr>
              <a:t>Linkedin</a:t>
            </a:r>
            <a:r>
              <a:rPr lang="fr-FR" sz="1100" b="1" u="sng" dirty="0" smtClean="0">
                <a:solidFill>
                  <a:schemeClr val="bg1">
                    <a:lumMod val="95000"/>
                  </a:schemeClr>
                </a:solidFill>
                <a:latin typeface="Arial" panose="020B0604020202020204" pitchFamily="34" charset="0"/>
                <a:cs typeface="Arial" panose="020B0604020202020204" pitchFamily="34" charset="0"/>
              </a:rPr>
              <a:t> :</a:t>
            </a:r>
            <a:endParaRPr lang="pl-PL" sz="1100" b="1" u="sng" dirty="0" smtClean="0">
              <a:solidFill>
                <a:schemeClr val="bg1">
                  <a:lumMod val="95000"/>
                </a:schemeClr>
              </a:solidFill>
              <a:latin typeface="Arial" panose="020B0604020202020204" pitchFamily="34" charset="0"/>
              <a:cs typeface="Arial" panose="020B0604020202020204" pitchFamily="34" charset="0"/>
            </a:endParaRPr>
          </a:p>
          <a:p>
            <a:r>
              <a:rPr lang="fr-FR" sz="700" i="1" dirty="0">
                <a:solidFill>
                  <a:schemeClr val="bg1"/>
                </a:solidFill>
                <a:latin typeface="Arial" panose="020B0604020202020204" pitchFamily="34" charset="0"/>
                <a:cs typeface="Arial" panose="020B0604020202020204" pitchFamily="34" charset="0"/>
              </a:rPr>
              <a:t>https://</a:t>
            </a:r>
            <a:r>
              <a:rPr lang="fr-FR" sz="700" i="1" dirty="0" smtClean="0">
                <a:solidFill>
                  <a:schemeClr val="bg1"/>
                </a:solidFill>
                <a:latin typeface="Arial" panose="020B0604020202020204" pitchFamily="34" charset="0"/>
                <a:cs typeface="Arial" panose="020B0604020202020204" pitchFamily="34" charset="0"/>
              </a:rPr>
              <a:t>linkedin.com/in/</a:t>
            </a:r>
            <a:r>
              <a:rPr lang="pl-PL" sz="700" i="1" dirty="0" smtClean="0">
                <a:solidFill>
                  <a:schemeClr val="bg1"/>
                </a:solidFill>
                <a:latin typeface="Arial" panose="020B0604020202020204" pitchFamily="34" charset="0"/>
                <a:cs typeface="Arial" panose="020B0604020202020204" pitchFamily="34" charset="0"/>
              </a:rPr>
              <a:t>toko1ejm</a:t>
            </a:r>
            <a:endParaRPr lang="fr-FR" sz="1200" dirty="0" smtClean="0">
              <a:latin typeface="Arial" panose="020B0604020202020204" pitchFamily="34" charset="0"/>
              <a:cs typeface="Arial" panose="020B0604020202020204" pitchFamily="34" charset="0"/>
            </a:endParaRPr>
          </a:p>
          <a:p>
            <a:r>
              <a:rPr lang="en-GB" sz="1200" b="1" i="1" dirty="0" err="1" smtClean="0">
                <a:solidFill>
                  <a:srgbClr val="00B0F0"/>
                </a:solidFill>
                <a:latin typeface="Arial" panose="020B0604020202020204" pitchFamily="34" charset="0"/>
                <a:cs typeface="Arial" panose="020B0604020202020204" pitchFamily="34" charset="0"/>
              </a:rPr>
              <a:t>Toko</a:t>
            </a:r>
            <a:r>
              <a:rPr lang="en-GB" sz="1200" b="1" i="1" dirty="0" smtClean="0">
                <a:solidFill>
                  <a:srgbClr val="00B0F0"/>
                </a:solidFill>
                <a:latin typeface="Arial" panose="020B0604020202020204" pitchFamily="34" charset="0"/>
                <a:cs typeface="Arial" panose="020B0604020202020204" pitchFamily="34" charset="0"/>
              </a:rPr>
              <a:t> 1</a:t>
            </a:r>
            <a:r>
              <a:rPr lang="pl-PL" sz="1200" b="1" i="1" dirty="0" smtClean="0">
                <a:solidFill>
                  <a:srgbClr val="00B0F0"/>
                </a:solidFill>
                <a:latin typeface="Arial" panose="020B0604020202020204" pitchFamily="34" charset="0"/>
                <a:cs typeface="Arial" panose="020B0604020202020204" pitchFamily="34" charset="0"/>
              </a:rPr>
              <a:t>er Jean Maldini</a:t>
            </a:r>
          </a:p>
          <a:p>
            <a:r>
              <a:rPr lang="fr-FR" sz="800" b="1" i="1" dirty="0" smtClean="0">
                <a:solidFill>
                  <a:schemeClr val="bg2">
                    <a:lumMod val="75000"/>
                  </a:schemeClr>
                </a:solidFill>
                <a:latin typeface="Arial" panose="020B0604020202020204" pitchFamily="34" charset="0"/>
                <a:cs typeface="Arial" panose="020B0604020202020204" pitchFamily="34" charset="0"/>
              </a:rPr>
              <a:t>étudiant</a:t>
            </a:r>
            <a:r>
              <a:rPr lang="pl-PL" sz="800" b="1" i="1" dirty="0" smtClean="0">
                <a:solidFill>
                  <a:schemeClr val="bg2">
                    <a:lumMod val="75000"/>
                  </a:schemeClr>
                </a:solidFill>
                <a:latin typeface="Arial" panose="020B0604020202020204" pitchFamily="34" charset="0"/>
                <a:cs typeface="Arial" panose="020B0604020202020204" pitchFamily="34" charset="0"/>
              </a:rPr>
              <a:t> Smart aerospace and autonomous systems</a:t>
            </a:r>
            <a:endParaRPr lang="en-GB" sz="1200" i="1" dirty="0">
              <a:solidFill>
                <a:schemeClr val="bg2">
                  <a:lumMod val="75000"/>
                </a:schemeClr>
              </a:solidFill>
              <a:latin typeface="Arial" panose="020B0604020202020204" pitchFamily="34" charset="0"/>
              <a:cs typeface="Arial" panose="020B0604020202020204" pitchFamily="34" charset="0"/>
            </a:endParaRPr>
          </a:p>
        </p:txBody>
      </p:sp>
      <p:pic>
        <p:nvPicPr>
          <p:cNvPr id="8" name="Picture 2" descr="Toko 1er Jean Maldin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43" y="3420808"/>
            <a:ext cx="992446" cy="992446"/>
          </a:xfrm>
          <a:prstGeom prst="ellipse">
            <a:avLst/>
          </a:prstGeom>
          <a:ln w="63500" cap="rnd">
            <a:noFill/>
          </a:ln>
          <a:effectLst/>
          <a:extLst>
            <a:ext uri="{909E8E84-426E-40DD-AFC4-6F175D3DCCD1}">
              <a14:hiddenFill xmlns:a14="http://schemas.microsoft.com/office/drawing/2010/main">
                <a:solidFill>
                  <a:srgbClr val="FFFFFF"/>
                </a:solidFill>
              </a14:hiddenFill>
            </a:ext>
          </a:extLst>
        </p:spPr>
      </p:pic>
      <p:sp>
        <p:nvSpPr>
          <p:cNvPr id="9" name="Subtitle 2"/>
          <p:cNvSpPr txBox="1">
            <a:spLocks/>
          </p:cNvSpPr>
          <p:nvPr/>
        </p:nvSpPr>
        <p:spPr>
          <a:xfrm>
            <a:off x="5773778" y="3530391"/>
            <a:ext cx="2160547" cy="936834"/>
          </a:xfrm>
          <a:prstGeom prst="rect">
            <a:avLst/>
          </a:prstGeom>
        </p:spPr>
        <p:txBody>
          <a:bodyPr vert="horz" lIns="91440" tIns="45720" rIns="91440" bIns="45720" rtlCol="0" anchor="t">
            <a:normAutofit fontScale="70000" lnSpcReduction="20000"/>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r>
              <a:rPr lang="fr-FR" sz="1400" b="1" u="sng" dirty="0" err="1">
                <a:solidFill>
                  <a:schemeClr val="bg1">
                    <a:lumMod val="95000"/>
                  </a:schemeClr>
                </a:solidFill>
                <a:latin typeface="Arial" panose="020B0604020202020204" pitchFamily="34" charset="0"/>
                <a:cs typeface="Arial" panose="020B0604020202020204" pitchFamily="34" charset="0"/>
              </a:rPr>
              <a:t>Linkedin</a:t>
            </a:r>
            <a:r>
              <a:rPr lang="fr-FR" sz="1100" b="1" u="sng" dirty="0">
                <a:solidFill>
                  <a:schemeClr val="bg1">
                    <a:lumMod val="95000"/>
                  </a:schemeClr>
                </a:solidFill>
                <a:latin typeface="Arial" panose="020B0604020202020204" pitchFamily="34" charset="0"/>
                <a:cs typeface="Arial" panose="020B0604020202020204" pitchFamily="34" charset="0"/>
              </a:rPr>
              <a:t> :</a:t>
            </a:r>
          </a:p>
          <a:p>
            <a:r>
              <a:rPr lang="fr-FR" sz="700" dirty="0">
                <a:latin typeface="Arial" panose="020B0604020202020204" pitchFamily="34" charset="0"/>
                <a:cs typeface="Arial" panose="020B0604020202020204" pitchFamily="34" charset="0"/>
              </a:rPr>
              <a:t> </a:t>
            </a:r>
            <a:r>
              <a:rPr lang="fr-FR" sz="800" i="1" dirty="0">
                <a:solidFill>
                  <a:schemeClr val="bg1"/>
                </a:solidFill>
                <a:latin typeface="Arial" panose="020B0604020202020204" pitchFamily="34" charset="0"/>
                <a:cs typeface="Arial" panose="020B0604020202020204" pitchFamily="34" charset="0"/>
              </a:rPr>
              <a:t>https://linkedin.com/in/fikreselassie-seid</a:t>
            </a:r>
          </a:p>
          <a:p>
            <a:r>
              <a:rPr lang="en-GB" sz="1400" b="1" i="1" dirty="0">
                <a:solidFill>
                  <a:srgbClr val="00B0F0"/>
                </a:solidFill>
                <a:latin typeface="Arial" panose="020B0604020202020204" pitchFamily="34" charset="0"/>
                <a:cs typeface="Arial" panose="020B0604020202020204" pitchFamily="34" charset="0"/>
              </a:rPr>
              <a:t>Fikreselassie </a:t>
            </a:r>
            <a:r>
              <a:rPr lang="en-GB" sz="1400" b="1" i="1" dirty="0" err="1">
                <a:solidFill>
                  <a:srgbClr val="00B0F0"/>
                </a:solidFill>
                <a:latin typeface="Arial" panose="020B0604020202020204" pitchFamily="34" charset="0"/>
                <a:cs typeface="Arial" panose="020B0604020202020204" pitchFamily="34" charset="0"/>
              </a:rPr>
              <a:t>Eshetu</a:t>
            </a:r>
            <a:r>
              <a:rPr lang="en-GB" sz="1400" b="1" i="1" dirty="0">
                <a:solidFill>
                  <a:srgbClr val="00B0F0"/>
                </a:solidFill>
                <a:latin typeface="Arial" panose="020B0604020202020204" pitchFamily="34" charset="0"/>
                <a:cs typeface="Arial" panose="020B0604020202020204" pitchFamily="34" charset="0"/>
              </a:rPr>
              <a:t> </a:t>
            </a:r>
            <a:r>
              <a:rPr lang="en-GB" sz="1400" b="1" i="1" dirty="0" err="1" smtClean="0">
                <a:solidFill>
                  <a:srgbClr val="00B0F0"/>
                </a:solidFill>
                <a:latin typeface="Arial" panose="020B0604020202020204" pitchFamily="34" charset="0"/>
                <a:cs typeface="Arial" panose="020B0604020202020204" pitchFamily="34" charset="0"/>
              </a:rPr>
              <a:t>Seid</a:t>
            </a:r>
            <a:endParaRPr lang="pl-PL" sz="1400" b="1" i="1" dirty="0" smtClean="0">
              <a:solidFill>
                <a:srgbClr val="00B0F0"/>
              </a:solidFill>
              <a:latin typeface="Arial" panose="020B0604020202020204" pitchFamily="34" charset="0"/>
              <a:cs typeface="Arial" panose="020B0604020202020204" pitchFamily="34" charset="0"/>
            </a:endParaRPr>
          </a:p>
          <a:p>
            <a:r>
              <a:rPr lang="fr-FR" sz="1100" b="1" i="1" dirty="0">
                <a:solidFill>
                  <a:schemeClr val="bg2">
                    <a:lumMod val="75000"/>
                  </a:schemeClr>
                </a:solidFill>
                <a:latin typeface="Arial" panose="020B0604020202020204" pitchFamily="34" charset="0"/>
                <a:cs typeface="Arial" panose="020B0604020202020204" pitchFamily="34" charset="0"/>
              </a:rPr>
              <a:t>étudiant</a:t>
            </a:r>
            <a:r>
              <a:rPr lang="pl-PL" sz="1100" b="1" i="1" dirty="0" smtClean="0">
                <a:solidFill>
                  <a:schemeClr val="bg2">
                    <a:lumMod val="75000"/>
                  </a:schemeClr>
                </a:solidFill>
                <a:latin typeface="Arial" panose="020B0604020202020204" pitchFamily="34" charset="0"/>
                <a:cs typeface="Arial" panose="020B0604020202020204" pitchFamily="34" charset="0"/>
              </a:rPr>
              <a:t> </a:t>
            </a:r>
            <a:r>
              <a:rPr lang="pl-PL" sz="1100" b="1" i="1" dirty="0">
                <a:solidFill>
                  <a:schemeClr val="bg2">
                    <a:lumMod val="75000"/>
                  </a:schemeClr>
                </a:solidFill>
                <a:latin typeface="Arial" panose="020B0604020202020204" pitchFamily="34" charset="0"/>
                <a:cs typeface="Arial" panose="020B0604020202020204" pitchFamily="34" charset="0"/>
              </a:rPr>
              <a:t>Smart aerospace and autonomous </a:t>
            </a:r>
            <a:r>
              <a:rPr lang="pl-PL" sz="1100" b="1" i="1" dirty="0" smtClean="0">
                <a:solidFill>
                  <a:schemeClr val="bg2">
                    <a:lumMod val="75000"/>
                  </a:schemeClr>
                </a:solidFill>
                <a:latin typeface="Arial" panose="020B0604020202020204" pitchFamily="34" charset="0"/>
                <a:cs typeface="Arial" panose="020B0604020202020204" pitchFamily="34" charset="0"/>
              </a:rPr>
              <a:t>systems</a:t>
            </a:r>
            <a:endParaRPr lang="en-GB" sz="2300" i="1" dirty="0">
              <a:solidFill>
                <a:schemeClr val="bg2">
                  <a:lumMod val="75000"/>
                </a:schemeClr>
              </a:solidFill>
              <a:latin typeface="Arial" panose="020B0604020202020204" pitchFamily="34" charset="0"/>
              <a:cs typeface="Arial" panose="020B0604020202020204" pitchFamily="34" charset="0"/>
            </a:endParaRPr>
          </a:p>
        </p:txBody>
      </p:sp>
      <p:pic>
        <p:nvPicPr>
          <p:cNvPr id="1028" name="Picture 4" descr="Fikreselassie Eshetu Seid, #OPEN_TO_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1332" y="3447233"/>
            <a:ext cx="992446" cy="992446"/>
          </a:xfrm>
          <a:prstGeom prst="ellipse">
            <a:avLst/>
          </a:prstGeom>
          <a:ln w="38100" cap="rnd">
            <a:solidFill>
              <a:schemeClr val="bg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2144889" y="6491111"/>
            <a:ext cx="4888089" cy="214490"/>
          </a:xfrm>
          <a:prstGeom prst="rect">
            <a:avLst/>
          </a:prstGeom>
          <a:effectLst/>
        </p:spPr>
        <p:txBody>
          <a:bodyPr vert="horz" lIns="91440" tIns="45720" rIns="91440" bIns="45720" rtlCol="0" anchor="b">
            <a:normAutofit fontScale="85000" lnSpcReduction="20000"/>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pl-PL" sz="1000" dirty="0">
                <a:solidFill>
                  <a:schemeClr val="bg2">
                    <a:lumMod val="25000"/>
                  </a:schemeClr>
                </a:solidFill>
              </a:rPr>
              <a:t>Document gratuit | disponible en 3 langues | Fr – En - De</a:t>
            </a:r>
            <a:endParaRPr lang="en-GB" sz="1000" dirty="0">
              <a:solidFill>
                <a:schemeClr val="bg2">
                  <a:lumMod val="25000"/>
                </a:schemeClr>
              </a:solidFill>
            </a:endParaRPr>
          </a:p>
        </p:txBody>
      </p:sp>
      <p:sp>
        <p:nvSpPr>
          <p:cNvPr id="12" name="Subtitle 2"/>
          <p:cNvSpPr txBox="1">
            <a:spLocks/>
          </p:cNvSpPr>
          <p:nvPr/>
        </p:nvSpPr>
        <p:spPr>
          <a:xfrm>
            <a:off x="2144889" y="5316093"/>
            <a:ext cx="4754199" cy="214835"/>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r>
              <a:rPr lang="pl-PL" sz="1100" dirty="0">
                <a:solidFill>
                  <a:schemeClr val="bg1"/>
                </a:solidFill>
                <a:latin typeface="Arial" panose="020B0604020202020204" pitchFamily="34" charset="0"/>
                <a:cs typeface="Arial" panose="020B0604020202020204" pitchFamily="34" charset="0"/>
              </a:rPr>
              <a:t>Thanks to                           </a:t>
            </a:r>
            <a:r>
              <a:rPr lang="pl-PL" sz="1200" b="1" dirty="0">
                <a:solidFill>
                  <a:srgbClr val="00B0F0"/>
                </a:solidFill>
                <a:latin typeface="Arial" panose="020B0604020202020204" pitchFamily="34" charset="0"/>
                <a:cs typeface="Arial" panose="020B0604020202020204" pitchFamily="34" charset="0"/>
              </a:rPr>
              <a:t>Mohammed A M Safarini</a:t>
            </a:r>
            <a:endParaRPr lang="en-GB" sz="1400" b="1" dirty="0">
              <a:solidFill>
                <a:srgbClr val="00B0F0"/>
              </a:solidFill>
              <a:hlinkClick r:id="rId4"/>
            </a:endParaRPr>
          </a:p>
          <a:p>
            <a:r>
              <a:rPr lang="en-GB" sz="1400" dirty="0"/>
              <a:t> </a:t>
            </a:r>
            <a:endParaRPr lang="en-GB" sz="1100" i="1" dirty="0">
              <a:latin typeface="Arial" panose="020B0604020202020204" pitchFamily="34" charset="0"/>
              <a:cs typeface="Arial" panose="020B0604020202020204" pitchFamily="34" charset="0"/>
            </a:endParaRPr>
          </a:p>
        </p:txBody>
      </p:sp>
      <p:pic>
        <p:nvPicPr>
          <p:cNvPr id="1030" name="Picture 6" descr="Photo de profil de Mohammed A M Safarin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4318" y="5080797"/>
            <a:ext cx="796743" cy="796743"/>
          </a:xfrm>
          <a:prstGeom prst="ellipse">
            <a:avLst/>
          </a:prstGeom>
          <a:ln w="127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 name="Subtitle 2"/>
          <p:cNvSpPr txBox="1">
            <a:spLocks/>
          </p:cNvSpPr>
          <p:nvPr/>
        </p:nvSpPr>
        <p:spPr>
          <a:xfrm>
            <a:off x="3941061" y="5530928"/>
            <a:ext cx="2516890" cy="198822"/>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r>
              <a:rPr lang="pl-PL" sz="800" b="1" i="1" dirty="0">
                <a:solidFill>
                  <a:schemeClr val="accent4">
                    <a:lumMod val="60000"/>
                    <a:lumOff val="40000"/>
                  </a:schemeClr>
                </a:solidFill>
                <a:latin typeface="Arial" panose="020B0604020202020204" pitchFamily="34" charset="0"/>
                <a:cs typeface="Arial" panose="020B0604020202020204" pitchFamily="34" charset="0"/>
              </a:rPr>
              <a:t>Assistant professeur, </a:t>
            </a:r>
            <a:r>
              <a:rPr lang="fr-FR" sz="800" b="1" i="1" dirty="0">
                <a:solidFill>
                  <a:schemeClr val="accent4">
                    <a:lumMod val="60000"/>
                    <a:lumOff val="40000"/>
                  </a:schemeClr>
                </a:solidFill>
                <a:latin typeface="Arial" panose="020B0604020202020204" pitchFamily="34" charset="0"/>
                <a:cs typeface="Arial" panose="020B0604020202020204" pitchFamily="34" charset="0"/>
              </a:rPr>
              <a:t>étudiant en PhD</a:t>
            </a:r>
            <a:endParaRPr lang="pl-PL" sz="1050" b="1" i="1" dirty="0">
              <a:solidFill>
                <a:schemeClr val="accent4">
                  <a:lumMod val="60000"/>
                  <a:lumOff val="4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5035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INTRODUCTION</a:t>
            </a:r>
            <a:endParaRPr lang="en-GB" dirty="0"/>
          </a:p>
        </p:txBody>
      </p:sp>
      <p:sp>
        <p:nvSpPr>
          <p:cNvPr id="3" name="Text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2"/>
          </p:nvPr>
        </p:nvSpPr>
        <p:spPr/>
        <p:txBody>
          <a:bodyPr/>
          <a:lstStyle/>
          <a:p>
            <a:fld id="{D57F1E4F-1CFF-5643-939E-217C01CDF565}" type="slidenum">
              <a:rPr lang="en-US" smtClean="0"/>
              <a:pPr/>
              <a:t>3</a:t>
            </a:fld>
            <a:endParaRPr lang="en-US" dirty="0"/>
          </a:p>
        </p:txBody>
      </p:sp>
      <p:pic>
        <p:nvPicPr>
          <p:cNvPr id="2050" name="Picture 2" descr="Résoudre un système de deux équations à deux inconnues – Math'O karé"/>
          <p:cNvPicPr>
            <a:picLocks noChangeAspect="1" noChangeArrowheads="1"/>
          </p:cNvPicPr>
          <p:nvPr/>
        </p:nvPicPr>
        <p:blipFill rotWithShape="1">
          <a:blip r:embed="rId2">
            <a:extLst>
              <a:ext uri="{28A0092B-C50C-407E-A947-70E740481C1C}">
                <a14:useLocalDpi xmlns:a14="http://schemas.microsoft.com/office/drawing/2010/main" val="0"/>
              </a:ext>
            </a:extLst>
          </a:blip>
          <a:srcRect l="398" t="9157" r="1068" b="45398"/>
          <a:stretch/>
        </p:blipFill>
        <p:spPr bwMode="auto">
          <a:xfrm>
            <a:off x="581193" y="1070845"/>
            <a:ext cx="7989751" cy="2303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723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Introduction</a:t>
            </a:r>
          </a:p>
        </p:txBody>
      </p:sp>
      <p:sp>
        <p:nvSpPr>
          <p:cNvPr id="5" name="Content Placeholder 4"/>
          <p:cNvSpPr>
            <a:spLocks noGrp="1"/>
          </p:cNvSpPr>
          <p:nvPr>
            <p:ph sz="half" idx="1"/>
          </p:nvPr>
        </p:nvSpPr>
        <p:spPr>
          <a:xfrm>
            <a:off x="581192" y="2228002"/>
            <a:ext cx="4044148" cy="3633047"/>
          </a:xfrm>
        </p:spPr>
        <p:txBody>
          <a:bodyPr>
            <a:normAutofit lnSpcReduction="10000"/>
          </a:bodyPr>
          <a:lstStyle/>
          <a:p>
            <a:r>
              <a:rPr lang="fr-FR" dirty="0"/>
              <a:t>Dans des domaines comme la robotique, l’aéronautique, et l’aérospatiale, de nombreux systèmes sont difficiles à contrôler car ils réagissent de façon imprévisible. Par exemple, un drone peut réagir brusquement en présence de vent, et un robot autonome peut être déstabilisé par des irrégularités de terrain. Ce projet explore une méthode appelée </a:t>
            </a:r>
            <a:r>
              <a:rPr lang="fr-FR" b="1" dirty="0"/>
              <a:t>linéarisation</a:t>
            </a:r>
            <a:r>
              <a:rPr lang="fr-FR" dirty="0"/>
              <a:t>, qui simplifie ces systèmes pour les rendre plus prévisibles et faciles à contrôler.</a:t>
            </a:r>
            <a:endParaRPr lang="en-GB" dirty="0"/>
          </a:p>
        </p:txBody>
      </p:sp>
      <p:sp>
        <p:nvSpPr>
          <p:cNvPr id="2" name="Slide Number Placeholder 1"/>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6" name="Picture 5"/>
          <p:cNvPicPr>
            <a:picLocks noChangeAspect="1"/>
          </p:cNvPicPr>
          <p:nvPr/>
        </p:nvPicPr>
        <p:blipFill>
          <a:blip r:embed="rId2"/>
          <a:stretch>
            <a:fillRect/>
          </a:stretch>
        </p:blipFill>
        <p:spPr>
          <a:xfrm>
            <a:off x="4625340" y="2372887"/>
            <a:ext cx="3771900" cy="3343275"/>
          </a:xfrm>
          <a:prstGeom prst="rect">
            <a:avLst/>
          </a:prstGeom>
        </p:spPr>
      </p:pic>
    </p:spTree>
    <p:extLst>
      <p:ext uri="{BB962C8B-B14F-4D97-AF65-F5344CB8AC3E}">
        <p14:creationId xmlns:p14="http://schemas.microsoft.com/office/powerpoint/2010/main" val="33985478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a:t>Comprendre le Système Non Linéaire</a:t>
            </a:r>
            <a:endParaRPr lang="en-GB" dirty="0"/>
          </a:p>
        </p:txBody>
      </p:sp>
      <p:sp>
        <p:nvSpPr>
          <p:cNvPr id="5" name="Content Placeholder 4"/>
          <p:cNvSpPr>
            <a:spLocks noGrp="1"/>
          </p:cNvSpPr>
          <p:nvPr>
            <p:ph sz="half" idx="1"/>
          </p:nvPr>
        </p:nvSpPr>
        <p:spPr>
          <a:xfrm>
            <a:off x="581192" y="2159423"/>
            <a:ext cx="7989752" cy="1172433"/>
          </a:xfrm>
        </p:spPr>
        <p:txBody>
          <a:bodyPr>
            <a:normAutofit fontScale="92500"/>
          </a:bodyPr>
          <a:lstStyle/>
          <a:p>
            <a:pPr marL="0" indent="0">
              <a:buNone/>
            </a:pPr>
            <a:r>
              <a:rPr lang="fr-FR" dirty="0" smtClean="0"/>
              <a:t>Nous avons étudié un modèle de système dynamique complexe, représenté par une équation mathématique </a:t>
            </a:r>
            <a:r>
              <a:rPr lang="fr-FR" dirty="0"/>
              <a:t>impliquant plusieurs variables (les valeurs internes du système). Ce modèle inclut des effets non linéaires comme une fonction sinus, ce qui rend ses comportements difficiles à prédire. Ces effets non linéaires apparaissent souvent </a:t>
            </a:r>
            <a:r>
              <a:rPr lang="fr-FR" dirty="0" smtClean="0"/>
              <a:t>dans :</a:t>
            </a:r>
            <a:endParaRPr lang="en-GB" dirty="0"/>
          </a:p>
        </p:txBody>
      </p:sp>
      <p:pic>
        <p:nvPicPr>
          <p:cNvPr id="12" name="Content Placeholder 11"/>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8741" y="4874918"/>
            <a:ext cx="2491386" cy="1494831"/>
          </a:xfr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7398" y="4587687"/>
            <a:ext cx="2175275" cy="1557497"/>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8251" y="4729893"/>
            <a:ext cx="2656691" cy="1415291"/>
          </a:xfrm>
          <a:prstGeom prst="rect">
            <a:avLst/>
          </a:prstGeom>
        </p:spPr>
      </p:pic>
      <p:sp>
        <p:nvSpPr>
          <p:cNvPr id="16" name="Content Placeholder 4"/>
          <p:cNvSpPr txBox="1">
            <a:spLocks/>
          </p:cNvSpPr>
          <p:nvPr/>
        </p:nvSpPr>
        <p:spPr>
          <a:xfrm>
            <a:off x="581192" y="3548592"/>
            <a:ext cx="2982200" cy="368088"/>
          </a:xfrm>
          <a:prstGeom prst="rect">
            <a:avLst/>
          </a:prstGeom>
          <a:solidFill>
            <a:schemeClr val="accent1">
              <a:lumMod val="75000"/>
            </a:schemeClr>
          </a:solidFill>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fr-FR" dirty="0" smtClean="0">
                <a:solidFill>
                  <a:schemeClr val="bg1">
                    <a:lumMod val="95000"/>
                  </a:schemeClr>
                </a:solidFill>
              </a:rPr>
              <a:t>Robots mobiles</a:t>
            </a:r>
            <a:endParaRPr lang="en-GB" dirty="0">
              <a:solidFill>
                <a:schemeClr val="bg1">
                  <a:lumMod val="95000"/>
                </a:schemeClr>
              </a:solidFill>
            </a:endParaRPr>
          </a:p>
        </p:txBody>
      </p:sp>
      <p:sp>
        <p:nvSpPr>
          <p:cNvPr id="17" name="Content Placeholder 4"/>
          <p:cNvSpPr txBox="1">
            <a:spLocks/>
          </p:cNvSpPr>
          <p:nvPr/>
        </p:nvSpPr>
        <p:spPr>
          <a:xfrm>
            <a:off x="3563392" y="3548592"/>
            <a:ext cx="2582137" cy="368088"/>
          </a:xfrm>
          <a:prstGeom prst="rect">
            <a:avLst/>
          </a:prstGeom>
          <a:solidFill>
            <a:srgbClr val="00B0F0"/>
          </a:solidFill>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fr-FR" dirty="0" smtClean="0"/>
              <a:t>Drones</a:t>
            </a:r>
            <a:endParaRPr lang="en-GB" dirty="0"/>
          </a:p>
        </p:txBody>
      </p:sp>
      <p:sp>
        <p:nvSpPr>
          <p:cNvPr id="18" name="Content Placeholder 4"/>
          <p:cNvSpPr txBox="1">
            <a:spLocks/>
          </p:cNvSpPr>
          <p:nvPr/>
        </p:nvSpPr>
        <p:spPr>
          <a:xfrm>
            <a:off x="6145529" y="3548592"/>
            <a:ext cx="2582137" cy="368088"/>
          </a:xfrm>
          <a:prstGeom prst="rect">
            <a:avLst/>
          </a:prstGeom>
          <a:solidFill>
            <a:schemeClr val="accent3">
              <a:lumMod val="40000"/>
              <a:lumOff val="60000"/>
            </a:schemeClr>
          </a:solidFill>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fr-FR" dirty="0" smtClean="0"/>
              <a:t>Satellites</a:t>
            </a:r>
            <a:endParaRPr lang="en-GB" dirty="0"/>
          </a:p>
        </p:txBody>
      </p:sp>
      <p:sp>
        <p:nvSpPr>
          <p:cNvPr id="20" name="Content Placeholder 4"/>
          <p:cNvSpPr txBox="1">
            <a:spLocks/>
          </p:cNvSpPr>
          <p:nvPr/>
        </p:nvSpPr>
        <p:spPr>
          <a:xfrm>
            <a:off x="581192" y="4019584"/>
            <a:ext cx="2982200" cy="541020"/>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fr-FR" sz="1300" dirty="0"/>
              <a:t>qui subissent des interactions avec le sol qui peuvent causer des mouvements instables.</a:t>
            </a:r>
            <a:endParaRPr lang="en-GB" sz="1300" dirty="0"/>
          </a:p>
        </p:txBody>
      </p:sp>
      <p:sp>
        <p:nvSpPr>
          <p:cNvPr id="21" name="Content Placeholder 4"/>
          <p:cNvSpPr txBox="1">
            <a:spLocks/>
          </p:cNvSpPr>
          <p:nvPr/>
        </p:nvSpPr>
        <p:spPr>
          <a:xfrm>
            <a:off x="3563392" y="3894560"/>
            <a:ext cx="2468131" cy="595979"/>
          </a:xfrm>
          <a:prstGeom prst="rect">
            <a:avLst/>
          </a:prstGeom>
        </p:spPr>
        <p:txBody>
          <a:bodyPr vert="horz" lIns="91440" tIns="45720" rIns="91440" bIns="45720" rtlCol="0" anchor="ctr">
            <a:normAutofit fontScale="700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fr-FR" dirty="0"/>
              <a:t>qui réagissent aux turbulences ou au vent de manière imprévisible.</a:t>
            </a:r>
            <a:endParaRPr lang="en-GB" dirty="0"/>
          </a:p>
        </p:txBody>
      </p:sp>
      <p:sp>
        <p:nvSpPr>
          <p:cNvPr id="22" name="Content Placeholder 4"/>
          <p:cNvSpPr txBox="1">
            <a:spLocks/>
          </p:cNvSpPr>
          <p:nvPr/>
        </p:nvSpPr>
        <p:spPr>
          <a:xfrm>
            <a:off x="6145529" y="3911991"/>
            <a:ext cx="2468131" cy="595979"/>
          </a:xfrm>
          <a:prstGeom prst="rect">
            <a:avLst/>
          </a:prstGeom>
        </p:spPr>
        <p:txBody>
          <a:bodyPr vert="horz" lIns="91440" tIns="45720" rIns="91440" bIns="45720" rtlCol="0" anchor="ctr">
            <a:normAutofit fontScale="700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fr-FR" dirty="0"/>
              <a:t>où les variations de forces gravitationnelles peuvent créer des écarts en orbite.</a:t>
            </a:r>
            <a:endParaRPr lang="en-GB" dirty="0"/>
          </a:p>
        </p:txBody>
      </p:sp>
      <p:sp>
        <p:nvSpPr>
          <p:cNvPr id="2" name="Slide Number Placeholder 1"/>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30737110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Pourquoi</a:t>
            </a:r>
            <a:r>
              <a:rPr lang="en-GB" dirty="0" smtClean="0"/>
              <a:t> </a:t>
            </a:r>
            <a:r>
              <a:rPr lang="fr-FR" dirty="0" smtClean="0"/>
              <a:t>Linéariser</a:t>
            </a:r>
            <a:r>
              <a:rPr lang="en-GB" dirty="0" smtClean="0"/>
              <a:t> </a:t>
            </a:r>
            <a:r>
              <a:rPr lang="en-GB" dirty="0"/>
              <a:t>?</a:t>
            </a:r>
          </a:p>
        </p:txBody>
      </p:sp>
      <p:sp>
        <p:nvSpPr>
          <p:cNvPr id="3" name="Content Placeholder 2"/>
          <p:cNvSpPr>
            <a:spLocks noGrp="1"/>
          </p:cNvSpPr>
          <p:nvPr>
            <p:ph sz="half" idx="1"/>
          </p:nvPr>
        </p:nvSpPr>
        <p:spPr>
          <a:xfrm>
            <a:off x="581192" y="2228002"/>
            <a:ext cx="3899527" cy="4383813"/>
          </a:xfrm>
        </p:spPr>
        <p:txBody>
          <a:bodyPr>
            <a:normAutofit lnSpcReduction="10000"/>
          </a:bodyPr>
          <a:lstStyle/>
          <a:p>
            <a:r>
              <a:rPr lang="fr-FR" b="1" dirty="0"/>
              <a:t>La linéarisation </a:t>
            </a:r>
            <a:r>
              <a:rPr lang="fr-FR" dirty="0"/>
              <a:t>est une technique mathématique qui transforme </a:t>
            </a:r>
            <a:r>
              <a:rPr lang="fr-FR" dirty="0" smtClean="0"/>
              <a:t>des </a:t>
            </a:r>
            <a:r>
              <a:rPr lang="fr-FR" dirty="0"/>
              <a:t>systèmes pour qu’ils agissent </a:t>
            </a:r>
            <a:r>
              <a:rPr lang="fr-FR" b="1" dirty="0"/>
              <a:t>comme s’ils étaient linéaires</a:t>
            </a:r>
            <a:r>
              <a:rPr lang="fr-FR" dirty="0"/>
              <a:t> dans un certain cadre (autour d’un état d’équilibre</a:t>
            </a:r>
            <a:r>
              <a:rPr lang="fr-FR" dirty="0" smtClean="0"/>
              <a:t>).</a:t>
            </a:r>
          </a:p>
          <a:p>
            <a:r>
              <a:rPr lang="fr-FR" dirty="0" smtClean="0"/>
              <a:t>Cela </a:t>
            </a:r>
            <a:r>
              <a:rPr lang="fr-FR" dirty="0"/>
              <a:t>signifie qu’une fois linéarisé, le système peut être contrôlé avec des outils simples et bien établis, ce qui le rend stable et plus facile à manipuler</a:t>
            </a:r>
            <a:r>
              <a:rPr lang="fr-FR" dirty="0" smtClean="0"/>
              <a:t>.</a:t>
            </a:r>
          </a:p>
          <a:p>
            <a:r>
              <a:rPr lang="fr-FR" dirty="0" smtClean="0"/>
              <a:t>Le </a:t>
            </a:r>
            <a:r>
              <a:rPr lang="fr-FR" dirty="0"/>
              <a:t>système est contrôlable, si nous pouvons l'écrire en utilisant la forme d'espace d'état de </a:t>
            </a:r>
            <a:r>
              <a:rPr lang="fr-FR" b="1" i="1" dirty="0"/>
              <a:t>dx = </a:t>
            </a:r>
            <a:r>
              <a:rPr lang="fr-FR" b="1" i="1" dirty="0" err="1"/>
              <a:t>Ax</a:t>
            </a:r>
            <a:r>
              <a:rPr lang="fr-FR" b="1" i="1" dirty="0"/>
              <a:t> + Bu </a:t>
            </a:r>
            <a:r>
              <a:rPr lang="fr-FR" dirty="0"/>
              <a:t>après </a:t>
            </a:r>
            <a:r>
              <a:rPr lang="fr-FR" dirty="0" smtClean="0"/>
              <a:t>linéarisation</a:t>
            </a:r>
            <a:endParaRPr lang="en-GB" dirty="0"/>
          </a:p>
        </p:txBody>
      </p:sp>
      <p:pic>
        <p:nvPicPr>
          <p:cNvPr id="2052" name="Picture 4" descr="Linearize Nonlinear Models - MATLAB &amp; Simulink - MathWorks Deutschland"/>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456225" y="2471148"/>
            <a:ext cx="4114719" cy="331418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28392407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Étude du système</a:t>
            </a:r>
            <a:endParaRPr lang="en-GB" dirty="0"/>
          </a:p>
        </p:txBody>
      </p:sp>
      <p:sp>
        <p:nvSpPr>
          <p:cNvPr id="3" name="Text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4098" name="Picture 2" descr="Icône de loupe fond d'écran HD 8K Image photographique | Image Premium  générée à base d'IA"/>
          <p:cNvPicPr>
            <a:picLocks noChangeAspect="1" noChangeArrowheads="1"/>
          </p:cNvPicPr>
          <p:nvPr/>
        </p:nvPicPr>
        <p:blipFill rotWithShape="1">
          <a:blip r:embed="rId2">
            <a:extLst>
              <a:ext uri="{28A0092B-C50C-407E-A947-70E740481C1C}">
                <a14:useLocalDpi xmlns:a14="http://schemas.microsoft.com/office/drawing/2010/main" val="0"/>
              </a:ext>
            </a:extLst>
          </a:blip>
          <a:srcRect t="23337" b="21802"/>
          <a:stretch/>
        </p:blipFill>
        <p:spPr bwMode="auto">
          <a:xfrm>
            <a:off x="581193" y="1072444"/>
            <a:ext cx="8147272" cy="2506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1916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smtClean="0"/>
              <a:t>ETAPES DE TRAVAIL</a:t>
            </a:r>
            <a:endParaRPr lang="en-GB" dirty="0"/>
          </a:p>
        </p:txBody>
      </p:sp>
      <p:sp>
        <p:nvSpPr>
          <p:cNvPr id="5" name="Content Placeholder 4"/>
          <p:cNvSpPr>
            <a:spLocks noGrp="1"/>
          </p:cNvSpPr>
          <p:nvPr>
            <p:ph idx="1"/>
          </p:nvPr>
        </p:nvSpPr>
        <p:spPr>
          <a:xfrm>
            <a:off x="581192" y="2228003"/>
            <a:ext cx="7989752" cy="2924289"/>
          </a:xfrm>
        </p:spPr>
        <p:txBody>
          <a:bodyPr/>
          <a:lstStyle/>
          <a:p>
            <a:pPr marL="0" indent="0" algn="just">
              <a:buNone/>
            </a:pPr>
            <a:r>
              <a:rPr lang="fr-FR" dirty="0"/>
              <a:t>Dans ce projet, nous </a:t>
            </a:r>
            <a:r>
              <a:rPr lang="fr-FR" dirty="0" smtClean="0"/>
              <a:t>a</a:t>
            </a:r>
            <a:r>
              <a:rPr lang="pl-PL" dirty="0" smtClean="0"/>
              <a:t>ll</a:t>
            </a:r>
            <a:r>
              <a:rPr lang="fr-FR" dirty="0" err="1" smtClean="0"/>
              <a:t>ons</a:t>
            </a:r>
            <a:r>
              <a:rPr lang="fr-FR" dirty="0" smtClean="0"/>
              <a:t> </a:t>
            </a:r>
            <a:r>
              <a:rPr lang="fr-FR" dirty="0" err="1" smtClean="0"/>
              <a:t>explor</a:t>
            </a:r>
            <a:r>
              <a:rPr lang="pl-PL" dirty="0" smtClean="0"/>
              <a:t>er</a:t>
            </a:r>
            <a:r>
              <a:rPr lang="fr-FR" dirty="0" smtClean="0"/>
              <a:t> </a:t>
            </a:r>
            <a:r>
              <a:rPr lang="fr-FR" dirty="0"/>
              <a:t>la linéarisation d'un système dynamique complexe en </a:t>
            </a:r>
            <a:r>
              <a:rPr lang="fr-FR" dirty="0" smtClean="0"/>
              <a:t>appliquant 2 techniques précises :</a:t>
            </a:r>
          </a:p>
          <a:p>
            <a:pPr algn="just"/>
            <a:r>
              <a:rPr lang="fr-FR" dirty="0" smtClean="0"/>
              <a:t> </a:t>
            </a:r>
            <a:r>
              <a:rPr lang="fr-FR" b="1" dirty="0" smtClean="0"/>
              <a:t>Transformation d'état</a:t>
            </a:r>
          </a:p>
          <a:p>
            <a:pPr algn="just"/>
            <a:r>
              <a:rPr lang="fr-FR" b="1" dirty="0" smtClean="0"/>
              <a:t>Contrôle </a:t>
            </a:r>
            <a:r>
              <a:rPr lang="fr-FR" b="1" dirty="0"/>
              <a:t>de </a:t>
            </a:r>
            <a:r>
              <a:rPr lang="fr-FR" b="1" dirty="0" smtClean="0"/>
              <a:t>rétroaction</a:t>
            </a:r>
            <a:r>
              <a:rPr lang="fr-FR" dirty="0" smtClean="0"/>
              <a:t>.</a:t>
            </a:r>
          </a:p>
          <a:p>
            <a:pPr marL="0" indent="0" algn="just">
              <a:buNone/>
            </a:pPr>
            <a:r>
              <a:rPr lang="fr-FR" dirty="0" smtClean="0"/>
              <a:t>En </a:t>
            </a:r>
            <a:r>
              <a:rPr lang="fr-FR" dirty="0"/>
              <a:t>simplifiant et en stabilisant ce système non linéaire, nous avons pu obtenir un modèle plus facile à analyser et à contrôler. Cette approche est particulièrement utile dans des domaines tels que l’aérospatiale et les systèmes autonomes, où la stabilité et la précision sont essentielles.</a:t>
            </a:r>
            <a:endParaRPr lang="en-GB"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73185" r="-112" b="4493"/>
          <a:stretch/>
        </p:blipFill>
        <p:spPr>
          <a:xfrm>
            <a:off x="669116" y="5542982"/>
            <a:ext cx="1801522" cy="367878"/>
          </a:xfrm>
          <a:prstGeom prst="rect">
            <a:avLst/>
          </a:prstGeom>
        </p:spPr>
      </p:pic>
      <p:sp>
        <p:nvSpPr>
          <p:cNvPr id="2" name="Slide Number Placeholder 1"/>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13255307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Méthodologie</a:t>
            </a:r>
            <a:r>
              <a:rPr lang="en-GB" dirty="0"/>
              <a:t> et </a:t>
            </a:r>
            <a:r>
              <a:rPr lang="en-GB" dirty="0" err="1"/>
              <a:t>Calculs</a:t>
            </a:r>
            <a:endParaRPr lang="en-GB" dirty="0"/>
          </a:p>
        </p:txBody>
      </p:sp>
      <p:sp>
        <p:nvSpPr>
          <p:cNvPr id="4" name="Content Placeholder 2"/>
          <p:cNvSpPr txBox="1">
            <a:spLocks/>
          </p:cNvSpPr>
          <p:nvPr/>
        </p:nvSpPr>
        <p:spPr>
          <a:xfrm>
            <a:off x="581192" y="3731487"/>
            <a:ext cx="7989752" cy="1253751"/>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GB" dirty="0"/>
          </a:p>
        </p:txBody>
      </p:sp>
      <p:sp>
        <p:nvSpPr>
          <p:cNvPr id="16" name="Content Placeholder 15"/>
          <p:cNvSpPr>
            <a:spLocks noGrp="1"/>
          </p:cNvSpPr>
          <p:nvPr>
            <p:ph idx="1"/>
          </p:nvPr>
        </p:nvSpPr>
        <p:spPr>
          <a:xfrm>
            <a:off x="581191" y="2268416"/>
            <a:ext cx="8088023" cy="3475032"/>
          </a:xfrm>
        </p:spPr>
        <p:txBody>
          <a:bodyPr>
            <a:normAutofit/>
          </a:bodyPr>
          <a:lstStyle/>
          <a:p>
            <a:r>
              <a:rPr lang="fr-FR" dirty="0" smtClean="0"/>
              <a:t>1. Identifier </a:t>
            </a:r>
            <a:r>
              <a:rPr lang="fr-FR" dirty="0"/>
              <a:t>la transformation d'état </a:t>
            </a:r>
            <a:r>
              <a:rPr lang="fr-FR" dirty="0" smtClean="0"/>
              <a:t>:</a:t>
            </a:r>
          </a:p>
          <a:p>
            <a:pPr lvl="1"/>
            <a:r>
              <a:rPr lang="fr-FR" dirty="0" smtClean="0"/>
              <a:t>Trouver </a:t>
            </a:r>
            <a:r>
              <a:rPr lang="fr-FR" b="1" i="1" dirty="0" smtClean="0"/>
              <a:t>z=T(x</a:t>
            </a:r>
            <a:r>
              <a:rPr lang="fr-FR" b="1" i="1" dirty="0"/>
              <a:t>) </a:t>
            </a:r>
            <a:r>
              <a:rPr lang="fr-FR" dirty="0"/>
              <a:t>de sorte que la dynamique du système en termes de </a:t>
            </a:r>
            <a:r>
              <a:rPr lang="fr-FR" b="1" dirty="0"/>
              <a:t>z</a:t>
            </a:r>
            <a:r>
              <a:rPr lang="fr-FR" dirty="0"/>
              <a:t> soit </a:t>
            </a:r>
            <a:r>
              <a:rPr lang="fr-FR" dirty="0" smtClean="0"/>
              <a:t>linéaire.</a:t>
            </a:r>
          </a:p>
          <a:p>
            <a:r>
              <a:rPr lang="fr-FR" dirty="0" smtClean="0"/>
              <a:t>2</a:t>
            </a:r>
            <a:r>
              <a:rPr lang="fr-FR" dirty="0"/>
              <a:t>. Dérivez la nouvelle dynamique : </a:t>
            </a:r>
            <a:endParaRPr lang="fr-FR" dirty="0" smtClean="0"/>
          </a:p>
          <a:p>
            <a:pPr lvl="1"/>
            <a:r>
              <a:rPr lang="fr-FR" dirty="0" smtClean="0"/>
              <a:t>Calculez </a:t>
            </a:r>
            <a:r>
              <a:rPr lang="fr-FR" b="1" i="1" dirty="0"/>
              <a:t>dz</a:t>
            </a:r>
            <a:r>
              <a:rPr lang="fr-FR" dirty="0"/>
              <a:t> et remplacez la dynamique non linéaire d'origine. </a:t>
            </a:r>
            <a:endParaRPr lang="fr-FR" dirty="0" smtClean="0"/>
          </a:p>
          <a:p>
            <a:r>
              <a:rPr lang="fr-FR" dirty="0" smtClean="0"/>
              <a:t>3</a:t>
            </a:r>
            <a:r>
              <a:rPr lang="fr-FR" dirty="0"/>
              <a:t>. Sélectionner la transformation de l'entrée de commande : </a:t>
            </a:r>
            <a:endParaRPr lang="fr-FR" dirty="0" smtClean="0"/>
          </a:p>
          <a:p>
            <a:pPr lvl="1"/>
            <a:r>
              <a:rPr lang="fr-FR" dirty="0" smtClean="0"/>
              <a:t>Choisir </a:t>
            </a:r>
            <a:r>
              <a:rPr lang="fr-FR" b="1" i="1" dirty="0"/>
              <a:t>u=α(x)+β(x)v </a:t>
            </a:r>
            <a:r>
              <a:rPr lang="fr-FR" dirty="0"/>
              <a:t>pour obtenir une forme </a:t>
            </a:r>
            <a:r>
              <a:rPr lang="fr-FR" dirty="0" smtClean="0"/>
              <a:t>linéaire.</a:t>
            </a:r>
          </a:p>
          <a:p>
            <a:r>
              <a:rPr lang="fr-FR" dirty="0" smtClean="0"/>
              <a:t>4</a:t>
            </a:r>
            <a:r>
              <a:rPr lang="fr-FR" dirty="0"/>
              <a:t>. Simplifier la forme linéaire : </a:t>
            </a:r>
            <a:endParaRPr lang="fr-FR" dirty="0" smtClean="0"/>
          </a:p>
          <a:p>
            <a:pPr lvl="1"/>
            <a:r>
              <a:rPr lang="fr-FR" dirty="0" smtClean="0"/>
              <a:t>Écrire </a:t>
            </a:r>
            <a:r>
              <a:rPr lang="fr-FR" dirty="0"/>
              <a:t>la dynamique sous la forme </a:t>
            </a:r>
            <a:r>
              <a:rPr lang="fr-FR" b="1" i="1" dirty="0"/>
              <a:t>dz=</a:t>
            </a:r>
            <a:r>
              <a:rPr lang="fr-FR" b="1" i="1" dirty="0" err="1"/>
              <a:t>Az+Bv</a:t>
            </a:r>
            <a:r>
              <a:rPr lang="fr-FR" dirty="0"/>
              <a:t> où A&amp;B sont des matrices, ce qui simplifie la conception de la </a:t>
            </a:r>
            <a:r>
              <a:rPr lang="fr-FR" dirty="0" smtClean="0"/>
              <a:t>commande.</a:t>
            </a:r>
            <a:endParaRPr lang="en-GB"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3586831271"/>
      </p:ext>
    </p:extLst>
  </p:cSld>
  <p:clrMapOvr>
    <a:masterClrMapping/>
  </p:clrMapOvr>
  <p:timing>
    <p:tnLst>
      <p:par>
        <p:cTn id="1" dur="indefinite" restart="never" nodeType="tmRoot"/>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Template>
  <TotalTime>6804</TotalTime>
  <Words>1857</Words>
  <Application>Microsoft Office PowerPoint</Application>
  <PresentationFormat>On-screen Show (4:3)</PresentationFormat>
  <Paragraphs>145</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Corbel</vt:lpstr>
      <vt:lpstr>Gill Sans MT</vt:lpstr>
      <vt:lpstr>Wingdings</vt:lpstr>
      <vt:lpstr>Wingdings 2</vt:lpstr>
      <vt:lpstr>Dividend</vt:lpstr>
      <vt:lpstr>Contrôle Avancé d’un Système Non Linéaire</vt:lpstr>
      <vt:lpstr>Table de matières</vt:lpstr>
      <vt:lpstr>INTRODUCTION</vt:lpstr>
      <vt:lpstr>Introduction</vt:lpstr>
      <vt:lpstr>Comprendre le Système Non Linéaire</vt:lpstr>
      <vt:lpstr>Pourquoi Linéariser ?</vt:lpstr>
      <vt:lpstr>Étude du système</vt:lpstr>
      <vt:lpstr>ETAPES DE TRAVAIL</vt:lpstr>
      <vt:lpstr>Méthodologie et Calculs</vt:lpstr>
      <vt:lpstr>Présentation de notre Système Non Linéaire</vt:lpstr>
      <vt:lpstr>LINEARISATION</vt:lpstr>
      <vt:lpstr>Présentation de notre Système Non Linéaire</vt:lpstr>
      <vt:lpstr>DESIGN du contrôleur de la retroaction</vt:lpstr>
      <vt:lpstr>CONTroleur avec entree linearisee</vt:lpstr>
      <vt:lpstr>Matlab simulink</vt:lpstr>
      <vt:lpstr>SIMULINK - SYSTèME LINéARISé</vt:lpstr>
      <vt:lpstr>SIMULINK - SYSTèME LINéARISé TEST DE STABILITE DU SYSTèME LINéARISé</vt:lpstr>
      <vt:lpstr>SYSTèME LINéARISé AVEC entrée référence CONTROL DU SYSTèME LINéARISé</vt:lpstr>
      <vt:lpstr>SIMULINK - SYSTèME LINéARISé TEST DE STABILITE DU SYSTèME LINéARISé</vt:lpstr>
      <vt:lpstr>SIMULINK - SYSTèME LINéARISé TEST DE STABILITE DU SYSTèME LINéARISé</vt:lpstr>
      <vt:lpstr>SIMULINK - SYSTèME LINéARISé TEST DE STABILITE DU SYSTèME LINéARISé</vt:lpstr>
      <vt:lpstr>SIMULINK - SYSTèME LINéARISé TEST DE STABILITE DU SYSTèME LINéARISé</vt:lpstr>
      <vt:lpstr>CONCLUSION</vt:lpstr>
      <vt:lpstr>Merci pour votre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Analyse et Linéarisation d’un Système Non Linéaire pour le Contrôle Avancé</dc:title>
  <dc:creator>User</dc:creator>
  <cp:lastModifiedBy>User</cp:lastModifiedBy>
  <cp:revision>91</cp:revision>
  <dcterms:created xsi:type="dcterms:W3CDTF">2024-10-31T10:47:14Z</dcterms:created>
  <dcterms:modified xsi:type="dcterms:W3CDTF">2024-11-24T19:55:57Z</dcterms:modified>
</cp:coreProperties>
</file>